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4"/>
    <p:sldId id="257" r:id="rId35"/>
    <p:sldId id="258" r:id="rId36"/>
    <p:sldId id="259" r:id="rId37"/>
    <p:sldId id="260" r:id="rId38"/>
    <p:sldId id="261" r:id="rId39"/>
    <p:sldId id="262" r:id="rId40"/>
    <p:sldId id="263" r:id="rId41"/>
    <p:sldId id="264" r:id="rId42"/>
    <p:sldId id="265" r:id="rId43"/>
    <p:sldId id="266" r:id="rId44"/>
    <p:sldId id="267" r:id="rId45"/>
    <p:sldId id="268"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ejaVu Serif" charset="1" panose="02060603050605020204"/>
      <p:regular r:id="rId10"/>
    </p:embeddedFont>
    <p:embeddedFont>
      <p:font typeface="DejaVu Serif Bold" charset="1" panose="02060803050605020204"/>
      <p:regular r:id="rId11"/>
    </p:embeddedFont>
    <p:embeddedFont>
      <p:font typeface="DejaVu Serif Italics" charset="1" panose="020606030503050B0204"/>
      <p:regular r:id="rId12"/>
    </p:embeddedFont>
    <p:embeddedFont>
      <p:font typeface="DejaVu Serif Bold Italics" charset="1" panose="020608030503050B0204"/>
      <p:regular r:id="rId13"/>
    </p:embeddedFont>
    <p:embeddedFont>
      <p:font typeface="Noto Sans" charset="1" panose="020B0502040504020204"/>
      <p:regular r:id="rId14"/>
    </p:embeddedFont>
    <p:embeddedFont>
      <p:font typeface="Noto Sans Bold" charset="1" panose="020B0802040504020204"/>
      <p:regular r:id="rId15"/>
    </p:embeddedFont>
    <p:embeddedFont>
      <p:font typeface="Noto Sans Italics" charset="1" panose="020B0502040504090204"/>
      <p:regular r:id="rId16"/>
    </p:embeddedFont>
    <p:embeddedFont>
      <p:font typeface="Noto Sans Bold Italics" charset="1" panose="020B0802040504090204"/>
      <p:regular r:id="rId17"/>
    </p:embeddedFont>
    <p:embeddedFont>
      <p:font typeface="Open Sans Light" charset="1" panose="020B0306030504020204"/>
      <p:regular r:id="rId18"/>
    </p:embeddedFont>
    <p:embeddedFont>
      <p:font typeface="Open Sans Light Bold" charset="1" panose="020B0806030504020204"/>
      <p:regular r:id="rId19"/>
    </p:embeddedFont>
    <p:embeddedFont>
      <p:font typeface="Open Sans Light Italics" charset="1" panose="020B0306030504020204"/>
      <p:regular r:id="rId20"/>
    </p:embeddedFont>
    <p:embeddedFont>
      <p:font typeface="Open Sans Light Bold Italics" charset="1" panose="020B0806030504020204"/>
      <p:regular r:id="rId21"/>
    </p:embeddedFont>
    <p:embeddedFont>
      <p:font typeface="Montserrat Extra-Bold" charset="1" panose="00000900000000000000"/>
      <p:regular r:id="rId22"/>
    </p:embeddedFont>
    <p:embeddedFont>
      <p:font typeface="Montserrat Extra-Bold Bold" charset="1" panose="00000A00000000000000"/>
      <p:regular r:id="rId23"/>
    </p:embeddedFont>
    <p:embeddedFont>
      <p:font typeface="Montserrat Extra-Bold Italics" charset="1" panose="00000900000000000000"/>
      <p:regular r:id="rId24"/>
    </p:embeddedFont>
    <p:embeddedFont>
      <p:font typeface="Montserrat Extra-Bold Bold Italics" charset="1" panose="00000A00000000000000"/>
      <p:regular r:id="rId25"/>
    </p:embeddedFont>
    <p:embeddedFont>
      <p:font typeface="Montserrat" charset="1" panose="00000500000000000000"/>
      <p:regular r:id="rId26"/>
    </p:embeddedFont>
    <p:embeddedFont>
      <p:font typeface="Montserrat Bold" charset="1" panose="00000600000000000000"/>
      <p:regular r:id="rId27"/>
    </p:embeddedFont>
    <p:embeddedFont>
      <p:font typeface="Montserrat Italics" charset="1" panose="00000500000000000000"/>
      <p:regular r:id="rId28"/>
    </p:embeddedFont>
    <p:embeddedFont>
      <p:font typeface="Montserrat Bold Italics" charset="1" panose="00000600000000000000"/>
      <p:regular r:id="rId29"/>
    </p:embeddedFont>
    <p:embeddedFont>
      <p:font typeface="Faustina Regular" charset="1" panose="00000500000000000000"/>
      <p:regular r:id="rId30"/>
    </p:embeddedFont>
    <p:embeddedFont>
      <p:font typeface="Faustina Regular Bold" charset="1" panose="00000600000000000000"/>
      <p:regular r:id="rId31"/>
    </p:embeddedFont>
    <p:embeddedFont>
      <p:font typeface="Faustina Regular Italics" charset="1" panose="00000500000000000000"/>
      <p:regular r:id="rId32"/>
    </p:embeddedFont>
    <p:embeddedFont>
      <p:font typeface="Faustina Regular Bold Italics" charset="1" panose="00000600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slides/slide1.xml" Type="http://schemas.openxmlformats.org/officeDocument/2006/relationships/slide"/><Relationship Id="rId35" Target="slides/slide2.xml" Type="http://schemas.openxmlformats.org/officeDocument/2006/relationships/slide"/><Relationship Id="rId36" Target="slides/slide3.xml" Type="http://schemas.openxmlformats.org/officeDocument/2006/relationships/slide"/><Relationship Id="rId37" Target="slides/slide4.xml" Type="http://schemas.openxmlformats.org/officeDocument/2006/relationships/slide"/><Relationship Id="rId38" Target="slides/slide5.xml" Type="http://schemas.openxmlformats.org/officeDocument/2006/relationships/slide"/><Relationship Id="rId39" Target="slides/slide6.xml" Type="http://schemas.openxmlformats.org/officeDocument/2006/relationships/slide"/><Relationship Id="rId4" Target="theme/theme1.xml" Type="http://schemas.openxmlformats.org/officeDocument/2006/relationships/theme"/><Relationship Id="rId40" Target="slides/slide7.xml" Type="http://schemas.openxmlformats.org/officeDocument/2006/relationships/slide"/><Relationship Id="rId41" Target="slides/slide8.xml" Type="http://schemas.openxmlformats.org/officeDocument/2006/relationships/slide"/><Relationship Id="rId42" Target="slides/slide9.xml" Type="http://schemas.openxmlformats.org/officeDocument/2006/relationships/slide"/><Relationship Id="rId43" Target="slides/slide10.xml" Type="http://schemas.openxmlformats.org/officeDocument/2006/relationships/slide"/><Relationship Id="rId44" Target="slides/slide11.xml" Type="http://schemas.openxmlformats.org/officeDocument/2006/relationships/slide"/><Relationship Id="rId45" Target="slides/slide12.xml" Type="http://schemas.openxmlformats.org/officeDocument/2006/relationships/slide"/><Relationship Id="rId46" Target="slides/slide1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jpe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3.svg>
</file>

<file path=ppt/media/image4.png>
</file>

<file path=ppt/media/image5.svg>
</file>

<file path=ppt/media/image6.jpe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2.jpe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89000"/>
          </a:blip>
          <a:srcRect l="1193" t="2355" r="7892" b="0"/>
          <a:stretch>
            <a:fillRect/>
          </a:stretch>
        </p:blipFill>
        <p:spPr>
          <a:xfrm>
            <a:off x="0" y="0"/>
            <a:ext cx="18288000" cy="10287000"/>
          </a:xfrm>
          <a:prstGeom prst="rect">
            <a:avLst/>
          </a:prstGeom>
        </p:spPr>
      </p:pic>
      <p:sp>
        <p:nvSpPr>
          <p:cNvPr name="AutoShape 3" id="3"/>
          <p:cNvSpPr/>
          <p:nvPr/>
        </p:nvSpPr>
        <p:spPr>
          <a:xfrm rot="-7020778">
            <a:off x="-6402716" y="821505"/>
            <a:ext cx="16230600" cy="10441156"/>
          </a:xfrm>
          <a:prstGeom prst="rect">
            <a:avLst/>
          </a:prstGeom>
          <a:solidFill>
            <a:srgbClr val="213559"/>
          </a:solidFill>
        </p:spPr>
      </p:sp>
      <p:sp>
        <p:nvSpPr>
          <p:cNvPr name="AutoShape 4" id="4"/>
          <p:cNvSpPr/>
          <p:nvPr/>
        </p:nvSpPr>
        <p:spPr>
          <a:xfrm rot="-7020778">
            <a:off x="-7861675" y="821505"/>
            <a:ext cx="16230600" cy="10441156"/>
          </a:xfrm>
          <a:prstGeom prst="rect">
            <a:avLst/>
          </a:prstGeom>
          <a:solidFill>
            <a:srgbClr val="263F6B"/>
          </a:solidFill>
        </p:spPr>
      </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028700" y="1028700"/>
            <a:ext cx="1783058" cy="295015"/>
          </a:xfrm>
          <a:prstGeom prst="rect">
            <a:avLst/>
          </a:prstGeom>
        </p:spPr>
      </p:pic>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5476242" y="8956802"/>
            <a:ext cx="1783058" cy="295015"/>
          </a:xfrm>
          <a:prstGeom prst="rect">
            <a:avLst/>
          </a:prstGeom>
        </p:spPr>
      </p:pic>
      <p:sp>
        <p:nvSpPr>
          <p:cNvPr name="AutoShape 7" id="7"/>
          <p:cNvSpPr/>
          <p:nvPr/>
        </p:nvSpPr>
        <p:spPr>
          <a:xfrm rot="0">
            <a:off x="-1536273" y="4580698"/>
            <a:ext cx="5244233" cy="0"/>
          </a:xfrm>
          <a:prstGeom prst="line">
            <a:avLst/>
          </a:prstGeom>
          <a:ln cap="rnd" w="19050">
            <a:solidFill>
              <a:srgbClr val="FFFFFF"/>
            </a:solidFill>
            <a:prstDash val="solid"/>
            <a:headEnd type="none" len="sm" w="sm"/>
            <a:tailEnd type="none" len="sm" w="sm"/>
          </a:ln>
        </p:spPr>
      </p:sp>
      <p:sp>
        <p:nvSpPr>
          <p:cNvPr name="AutoShape 8" id="8"/>
          <p:cNvSpPr/>
          <p:nvPr/>
        </p:nvSpPr>
        <p:spPr>
          <a:xfrm rot="0">
            <a:off x="-2298994" y="9582841"/>
            <a:ext cx="9005773" cy="0"/>
          </a:xfrm>
          <a:prstGeom prst="line">
            <a:avLst/>
          </a:prstGeom>
          <a:ln cap="rnd" w="19050">
            <a:solidFill>
              <a:srgbClr val="FFFFFF"/>
            </a:solidFill>
            <a:prstDash val="solid"/>
            <a:headEnd type="none" len="sm" w="sm"/>
            <a:tailEnd type="none" len="sm" w="sm"/>
          </a:ln>
        </p:spPr>
      </p:sp>
      <p:sp>
        <p:nvSpPr>
          <p:cNvPr name="AutoShape 9" id="9"/>
          <p:cNvSpPr/>
          <p:nvPr/>
        </p:nvSpPr>
        <p:spPr>
          <a:xfrm rot="0">
            <a:off x="-3516288" y="3712270"/>
            <a:ext cx="5720180" cy="0"/>
          </a:xfrm>
          <a:prstGeom prst="line">
            <a:avLst/>
          </a:prstGeom>
          <a:ln cap="rnd" w="19050">
            <a:solidFill>
              <a:srgbClr val="FFFFFF"/>
            </a:solidFill>
            <a:prstDash val="solid"/>
            <a:headEnd type="none" len="sm" w="sm"/>
            <a:tailEnd type="none" len="sm" w="sm"/>
          </a:ln>
        </p:spPr>
      </p:sp>
      <p:sp>
        <p:nvSpPr>
          <p:cNvPr name="AutoShape 10" id="10"/>
          <p:cNvSpPr/>
          <p:nvPr/>
        </p:nvSpPr>
        <p:spPr>
          <a:xfrm rot="0">
            <a:off x="3066191" y="2823187"/>
            <a:ext cx="930938" cy="0"/>
          </a:xfrm>
          <a:prstGeom prst="line">
            <a:avLst/>
          </a:prstGeom>
          <a:ln cap="rnd" w="19050">
            <a:solidFill>
              <a:srgbClr val="FFFFFF"/>
            </a:solidFill>
            <a:prstDash val="solid"/>
            <a:headEnd type="none" len="sm" w="sm"/>
            <a:tailEnd type="none" len="sm" w="sm"/>
          </a:ln>
        </p:spPr>
      </p:sp>
      <p:sp>
        <p:nvSpPr>
          <p:cNvPr name="AutoShape 11" id="11"/>
          <p:cNvSpPr/>
          <p:nvPr/>
        </p:nvSpPr>
        <p:spPr>
          <a:xfrm rot="0">
            <a:off x="628699" y="2392260"/>
            <a:ext cx="1291530" cy="0"/>
          </a:xfrm>
          <a:prstGeom prst="line">
            <a:avLst/>
          </a:prstGeom>
          <a:ln cap="rnd" w="19050">
            <a:solidFill>
              <a:srgbClr val="FFFFFF"/>
            </a:solidFill>
            <a:prstDash val="solid"/>
            <a:headEnd type="none" len="sm" w="sm"/>
            <a:tailEnd type="none" len="sm" w="sm"/>
          </a:ln>
        </p:spPr>
      </p:sp>
      <p:sp>
        <p:nvSpPr>
          <p:cNvPr name="TextBox 12" id="12"/>
          <p:cNvSpPr txBox="true"/>
          <p:nvPr/>
        </p:nvSpPr>
        <p:spPr>
          <a:xfrm rot="0">
            <a:off x="1028700" y="5591175"/>
            <a:ext cx="11873800" cy="3513135"/>
          </a:xfrm>
          <a:prstGeom prst="rect">
            <a:avLst/>
          </a:prstGeom>
        </p:spPr>
        <p:txBody>
          <a:bodyPr anchor="t" rtlCol="false" tIns="0" lIns="0" bIns="0" rIns="0">
            <a:spAutoFit/>
          </a:bodyPr>
          <a:lstStyle/>
          <a:p>
            <a:pPr>
              <a:lnSpc>
                <a:spcPts val="13338"/>
              </a:lnSpc>
            </a:pPr>
            <a:r>
              <a:rPr lang="en-US" sz="14986" spc="-884">
                <a:solidFill>
                  <a:srgbClr val="FFFFFF"/>
                </a:solidFill>
                <a:latin typeface="Montserrat Extra-Bold Italics"/>
              </a:rPr>
              <a:t>DATA</a:t>
            </a:r>
          </a:p>
          <a:p>
            <a:pPr>
              <a:lnSpc>
                <a:spcPts val="13338"/>
              </a:lnSpc>
            </a:pPr>
            <a:r>
              <a:rPr lang="en-US" sz="14986" spc="-884">
                <a:solidFill>
                  <a:srgbClr val="FFFFFF"/>
                </a:solidFill>
                <a:latin typeface="Montserrat Extra-Bold Italics"/>
              </a:rPr>
              <a:t>LAKEHOUSE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63F6B"/>
        </a:solidFill>
      </p:bgPr>
    </p:bg>
    <p:spTree>
      <p:nvGrpSpPr>
        <p:cNvPr id="1" name=""/>
        <p:cNvGrpSpPr/>
        <p:nvPr/>
      </p:nvGrpSpPr>
      <p:grpSpPr>
        <a:xfrm>
          <a:off x="0" y="0"/>
          <a:ext cx="0" cy="0"/>
          <a:chOff x="0" y="0"/>
          <a:chExt cx="0" cy="0"/>
        </a:xfrm>
      </p:grpSpPr>
      <p:sp>
        <p:nvSpPr>
          <p:cNvPr name="AutoShape 2" id="2"/>
          <p:cNvSpPr/>
          <p:nvPr/>
        </p:nvSpPr>
        <p:spPr>
          <a:xfrm rot="-1753206">
            <a:off x="-1113304" y="4354356"/>
            <a:ext cx="25783492" cy="9586163"/>
          </a:xfrm>
          <a:prstGeom prst="rect">
            <a:avLst/>
          </a:prstGeom>
          <a:solidFill>
            <a:srgbClr val="000000">
              <a:alpha val="6667"/>
            </a:srgbClr>
          </a:solidFill>
        </p:spPr>
      </p:sp>
      <p:grpSp>
        <p:nvGrpSpPr>
          <p:cNvPr name="Group 3" id="3"/>
          <p:cNvGrpSpPr/>
          <p:nvPr/>
        </p:nvGrpSpPr>
        <p:grpSpPr>
          <a:xfrm rot="0">
            <a:off x="731491" y="566375"/>
            <a:ext cx="3007649" cy="2994446"/>
            <a:chOff x="0" y="0"/>
            <a:chExt cx="4010199" cy="3992595"/>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219" r="0" b="219"/>
            <a:stretch>
              <a:fillRect/>
            </a:stretch>
          </p:blipFill>
          <p:spPr>
            <a:xfrm flipH="false" flipV="false" rot="0">
              <a:off x="0" y="0"/>
              <a:ext cx="4010199" cy="3992595"/>
            </a:xfrm>
            <a:prstGeom prst="rect">
              <a:avLst/>
            </a:prstGeom>
          </p:spPr>
        </p:pic>
        <p:sp>
          <p:nvSpPr>
            <p:cNvPr name="TextBox 5" id="5"/>
            <p:cNvSpPr txBox="true"/>
            <p:nvPr/>
          </p:nvSpPr>
          <p:spPr>
            <a:xfrm rot="0">
              <a:off x="522307" y="1232681"/>
              <a:ext cx="3188502" cy="2093262"/>
            </a:xfrm>
            <a:prstGeom prst="rect">
              <a:avLst/>
            </a:prstGeom>
          </p:spPr>
          <p:txBody>
            <a:bodyPr anchor="t" rtlCol="false" tIns="0" lIns="0" bIns="0" rIns="0">
              <a:spAutoFit/>
            </a:bodyPr>
            <a:lstStyle/>
            <a:p>
              <a:pPr algn="ctr">
                <a:lnSpc>
                  <a:spcPts val="3022"/>
                </a:lnSpc>
              </a:pPr>
              <a:r>
                <a:rPr lang="en-US" sz="3084" spc="-181">
                  <a:solidFill>
                    <a:srgbClr val="FFFFFF"/>
                  </a:solidFill>
                  <a:latin typeface="Montserrat Extra-Bold Italics"/>
                </a:rPr>
                <a:t>LỘ TRÌNH </a:t>
              </a:r>
            </a:p>
            <a:p>
              <a:pPr algn="ctr">
                <a:lnSpc>
                  <a:spcPts val="3022"/>
                </a:lnSpc>
              </a:pPr>
              <a:r>
                <a:rPr lang="en-US" sz="3084" spc="-181">
                  <a:solidFill>
                    <a:srgbClr val="FFFFFF"/>
                  </a:solidFill>
                  <a:latin typeface="Montserrat Extra-Bold Italics"/>
                </a:rPr>
                <a:t>THÀNH CÔNG CỦA DATA LAKE</a:t>
              </a:r>
            </a:p>
          </p:txBody>
        </p:sp>
      </p:grpSp>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48372" y="9541482"/>
            <a:ext cx="2556816" cy="2575547"/>
          </a:xfrm>
          <a:prstGeom prst="rect">
            <a:avLst/>
          </a:prstGeom>
        </p:spPr>
      </p:pic>
      <p:sp>
        <p:nvSpPr>
          <p:cNvPr name="TextBox 7" id="7"/>
          <p:cNvSpPr txBox="true"/>
          <p:nvPr/>
        </p:nvSpPr>
        <p:spPr>
          <a:xfrm rot="0">
            <a:off x="5392516" y="915434"/>
            <a:ext cx="476250" cy="1543048"/>
          </a:xfrm>
          <a:prstGeom prst="rect">
            <a:avLst/>
          </a:prstGeom>
        </p:spPr>
        <p:txBody>
          <a:bodyPr anchor="t" rtlCol="false" tIns="0" lIns="0" bIns="0" rIns="0">
            <a:spAutoFit/>
          </a:bodyPr>
          <a:lstStyle/>
          <a:p>
            <a:pPr algn="ctr">
              <a:lnSpc>
                <a:spcPts val="12600"/>
              </a:lnSpc>
            </a:pPr>
            <a:r>
              <a:rPr lang="en-US" sz="9000">
                <a:solidFill>
                  <a:srgbClr val="FFFFFF"/>
                </a:solidFill>
                <a:latin typeface="Montserrat Extra-Bold Bold"/>
              </a:rPr>
              <a:t>1</a:t>
            </a:r>
          </a:p>
        </p:txBody>
      </p:sp>
      <p:sp>
        <p:nvSpPr>
          <p:cNvPr name="TextBox 8" id="8"/>
          <p:cNvSpPr txBox="true"/>
          <p:nvPr/>
        </p:nvSpPr>
        <p:spPr>
          <a:xfrm rot="0">
            <a:off x="5397279" y="2996328"/>
            <a:ext cx="685800" cy="1543048"/>
          </a:xfrm>
          <a:prstGeom prst="rect">
            <a:avLst/>
          </a:prstGeom>
        </p:spPr>
        <p:txBody>
          <a:bodyPr anchor="t" rtlCol="false" tIns="0" lIns="0" bIns="0" rIns="0">
            <a:spAutoFit/>
          </a:bodyPr>
          <a:lstStyle/>
          <a:p>
            <a:pPr algn="ctr">
              <a:lnSpc>
                <a:spcPts val="12600"/>
              </a:lnSpc>
            </a:pPr>
            <a:r>
              <a:rPr lang="en-US" sz="9000">
                <a:solidFill>
                  <a:srgbClr val="FFFFFF"/>
                </a:solidFill>
                <a:latin typeface="Montserrat Extra-Bold"/>
              </a:rPr>
              <a:t>2</a:t>
            </a:r>
          </a:p>
        </p:txBody>
      </p:sp>
      <p:sp>
        <p:nvSpPr>
          <p:cNvPr name="TextBox 9" id="9"/>
          <p:cNvSpPr txBox="true"/>
          <p:nvPr/>
        </p:nvSpPr>
        <p:spPr>
          <a:xfrm rot="0">
            <a:off x="5397279" y="5077686"/>
            <a:ext cx="704850" cy="1543048"/>
          </a:xfrm>
          <a:prstGeom prst="rect">
            <a:avLst/>
          </a:prstGeom>
        </p:spPr>
        <p:txBody>
          <a:bodyPr anchor="t" rtlCol="false" tIns="0" lIns="0" bIns="0" rIns="0">
            <a:spAutoFit/>
          </a:bodyPr>
          <a:lstStyle/>
          <a:p>
            <a:pPr algn="ctr">
              <a:lnSpc>
                <a:spcPts val="12600"/>
              </a:lnSpc>
            </a:pPr>
            <a:r>
              <a:rPr lang="en-US" sz="9000">
                <a:solidFill>
                  <a:srgbClr val="FFFFFF"/>
                </a:solidFill>
                <a:latin typeface="Montserrat Extra-Bold Bold"/>
              </a:rPr>
              <a:t>3</a:t>
            </a:r>
          </a:p>
        </p:txBody>
      </p:sp>
      <p:sp>
        <p:nvSpPr>
          <p:cNvPr name="TextBox 10" id="10"/>
          <p:cNvSpPr txBox="true"/>
          <p:nvPr/>
        </p:nvSpPr>
        <p:spPr>
          <a:xfrm rot="0">
            <a:off x="5402041" y="7159043"/>
            <a:ext cx="809625" cy="1543048"/>
          </a:xfrm>
          <a:prstGeom prst="rect">
            <a:avLst/>
          </a:prstGeom>
        </p:spPr>
        <p:txBody>
          <a:bodyPr anchor="t" rtlCol="false" tIns="0" lIns="0" bIns="0" rIns="0">
            <a:spAutoFit/>
          </a:bodyPr>
          <a:lstStyle/>
          <a:p>
            <a:pPr algn="ctr">
              <a:lnSpc>
                <a:spcPts val="12600"/>
              </a:lnSpc>
            </a:pPr>
            <a:r>
              <a:rPr lang="en-US" sz="9000">
                <a:solidFill>
                  <a:srgbClr val="FFFFFF"/>
                </a:solidFill>
                <a:latin typeface="Montserrat Extra-Bold Bold"/>
              </a:rPr>
              <a:t>4</a:t>
            </a:r>
          </a:p>
        </p:txBody>
      </p:sp>
      <p:sp>
        <p:nvSpPr>
          <p:cNvPr name="TextBox 11" id="11"/>
          <p:cNvSpPr txBox="true"/>
          <p:nvPr/>
        </p:nvSpPr>
        <p:spPr>
          <a:xfrm rot="0">
            <a:off x="6773480" y="1745404"/>
            <a:ext cx="10074820" cy="431800"/>
          </a:xfrm>
          <a:prstGeom prst="rect">
            <a:avLst/>
          </a:prstGeom>
        </p:spPr>
        <p:txBody>
          <a:bodyPr anchor="t" rtlCol="false" tIns="0" lIns="0" bIns="0" rIns="0">
            <a:spAutoFit/>
          </a:bodyPr>
          <a:lstStyle/>
          <a:p>
            <a:pPr algn="ctr">
              <a:lnSpc>
                <a:spcPts val="3499"/>
              </a:lnSpc>
            </a:pPr>
            <a:r>
              <a:rPr lang="en-US" sz="2499">
                <a:solidFill>
                  <a:srgbClr val="FFFFFF"/>
                </a:solidFill>
                <a:latin typeface="DejaVu Serif Bold"/>
              </a:rPr>
              <a:t>Xây dựng cơ sở hạ tầng (thiết lập và chạy cụm Hadoop)</a:t>
            </a:r>
          </a:p>
        </p:txBody>
      </p:sp>
      <p:sp>
        <p:nvSpPr>
          <p:cNvPr name="TextBox 12" id="12"/>
          <p:cNvSpPr txBox="true"/>
          <p:nvPr/>
        </p:nvSpPr>
        <p:spPr>
          <a:xfrm rot="0">
            <a:off x="6773480" y="3503672"/>
            <a:ext cx="11514520" cy="1308100"/>
          </a:xfrm>
          <a:prstGeom prst="rect">
            <a:avLst/>
          </a:prstGeom>
        </p:spPr>
        <p:txBody>
          <a:bodyPr anchor="t" rtlCol="false" tIns="0" lIns="0" bIns="0" rIns="0">
            <a:spAutoFit/>
          </a:bodyPr>
          <a:lstStyle/>
          <a:p>
            <a:pPr>
              <a:lnSpc>
                <a:spcPts val="3499"/>
              </a:lnSpc>
            </a:pPr>
            <a:r>
              <a:rPr lang="en-US" sz="2499">
                <a:solidFill>
                  <a:srgbClr val="FFFFFF"/>
                </a:solidFill>
                <a:latin typeface="DejaVu Serif Bold"/>
              </a:rPr>
              <a:t>Tổ chức hồ dữ liệu (tạo các vùng để sử dụng bởi các cộng đồng người dùng khác nhau và </a:t>
            </a:r>
            <a:r>
              <a:rPr lang="en-US" sz="2499">
                <a:solidFill>
                  <a:srgbClr val="FFFFFF"/>
                </a:solidFill>
                <a:latin typeface="DejaVu Serif Bold"/>
              </a:rPr>
              <a:t>nhập dữ liệu</a:t>
            </a:r>
          </a:p>
          <a:p>
            <a:pPr>
              <a:lnSpc>
                <a:spcPts val="3499"/>
              </a:lnSpc>
            </a:pPr>
          </a:p>
        </p:txBody>
      </p:sp>
      <p:sp>
        <p:nvSpPr>
          <p:cNvPr name="TextBox 13" id="13"/>
          <p:cNvSpPr txBox="true"/>
          <p:nvPr/>
        </p:nvSpPr>
        <p:spPr>
          <a:xfrm rot="0">
            <a:off x="6773480" y="5284211"/>
            <a:ext cx="11334977" cy="1746250"/>
          </a:xfrm>
          <a:prstGeom prst="rect">
            <a:avLst/>
          </a:prstGeom>
        </p:spPr>
        <p:txBody>
          <a:bodyPr anchor="t" rtlCol="false" tIns="0" lIns="0" bIns="0" rIns="0">
            <a:spAutoFit/>
          </a:bodyPr>
          <a:lstStyle/>
          <a:p>
            <a:pPr algn="just">
              <a:lnSpc>
                <a:spcPts val="3499"/>
              </a:lnSpc>
            </a:pPr>
            <a:r>
              <a:rPr lang="en-US" sz="2499">
                <a:solidFill>
                  <a:srgbClr val="FFFFFF"/>
                </a:solidFill>
                <a:latin typeface="DejaVu Serif Bold"/>
              </a:rPr>
              <a:t>Thiết lập hồ dữ liệu để tự phục vụ (tạo danh mục nội dung dữ liệu, cấp phép thiết lập </a:t>
            </a:r>
            <a:r>
              <a:rPr lang="en-US" sz="2499">
                <a:solidFill>
                  <a:srgbClr val="FFFFFF"/>
                </a:solidFill>
                <a:latin typeface="DejaVu Serif Bold"/>
              </a:rPr>
              <a:t>và cung cấp các công cụ cho các nhà phân tích sử dụng)</a:t>
            </a:r>
          </a:p>
          <a:p>
            <a:pPr algn="ctr">
              <a:lnSpc>
                <a:spcPts val="3499"/>
              </a:lnSpc>
            </a:pPr>
          </a:p>
        </p:txBody>
      </p:sp>
      <p:sp>
        <p:nvSpPr>
          <p:cNvPr name="TextBox 14" id="14"/>
          <p:cNvSpPr txBox="true"/>
          <p:nvPr/>
        </p:nvSpPr>
        <p:spPr>
          <a:xfrm rot="0">
            <a:off x="6773480" y="7970890"/>
            <a:ext cx="5286375" cy="431800"/>
          </a:xfrm>
          <a:prstGeom prst="rect">
            <a:avLst/>
          </a:prstGeom>
        </p:spPr>
        <p:txBody>
          <a:bodyPr anchor="t" rtlCol="false" tIns="0" lIns="0" bIns="0" rIns="0">
            <a:spAutoFit/>
          </a:bodyPr>
          <a:lstStyle/>
          <a:p>
            <a:pPr algn="ctr">
              <a:lnSpc>
                <a:spcPts val="3499"/>
              </a:lnSpc>
            </a:pPr>
            <a:r>
              <a:rPr lang="en-US" sz="2499">
                <a:solidFill>
                  <a:srgbClr val="FFFFFF"/>
                </a:solidFill>
                <a:latin typeface="DejaVu Serif Bold"/>
              </a:rPr>
              <a:t>Mở hồ dữ liệu cho người dùng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102946" y="2766276"/>
            <a:ext cx="3025699" cy="3012038"/>
            <a:chOff x="0" y="0"/>
            <a:chExt cx="1500474" cy="1493699"/>
          </a:xfrm>
        </p:grpSpPr>
        <p:sp>
          <p:nvSpPr>
            <p:cNvPr name="Freeform 3" id="3"/>
            <p:cNvSpPr/>
            <p:nvPr/>
          </p:nvSpPr>
          <p:spPr>
            <a:xfrm>
              <a:off x="0" y="0"/>
              <a:ext cx="1500474" cy="1493699"/>
            </a:xfrm>
            <a:custGeom>
              <a:avLst/>
              <a:gdLst/>
              <a:ahLst/>
              <a:cxnLst/>
              <a:rect r="r" b="b" t="t" l="l"/>
              <a:pathLst>
                <a:path h="1493699" w="1500474">
                  <a:moveTo>
                    <a:pt x="1376013" y="1493699"/>
                  </a:moveTo>
                  <a:lnTo>
                    <a:pt x="124460" y="1493699"/>
                  </a:lnTo>
                  <a:cubicBezTo>
                    <a:pt x="55880" y="1493699"/>
                    <a:pt x="0" y="1437819"/>
                    <a:pt x="0" y="1369239"/>
                  </a:cubicBezTo>
                  <a:lnTo>
                    <a:pt x="0" y="124460"/>
                  </a:lnTo>
                  <a:cubicBezTo>
                    <a:pt x="0" y="55880"/>
                    <a:pt x="55880" y="0"/>
                    <a:pt x="124460" y="0"/>
                  </a:cubicBezTo>
                  <a:lnTo>
                    <a:pt x="1376014" y="0"/>
                  </a:lnTo>
                  <a:cubicBezTo>
                    <a:pt x="1444594" y="0"/>
                    <a:pt x="1500474" y="55880"/>
                    <a:pt x="1500474" y="124460"/>
                  </a:cubicBezTo>
                  <a:lnTo>
                    <a:pt x="1500474" y="1369239"/>
                  </a:lnTo>
                  <a:cubicBezTo>
                    <a:pt x="1500474" y="1437819"/>
                    <a:pt x="1444594" y="1493699"/>
                    <a:pt x="1376014" y="1493699"/>
                  </a:cubicBezTo>
                  <a:close/>
                </a:path>
              </a:pathLst>
            </a:custGeom>
            <a:solidFill>
              <a:srgbClr val="263F6B"/>
            </a:solidFill>
          </p:spPr>
        </p:sp>
      </p:grpSp>
      <p:grpSp>
        <p:nvGrpSpPr>
          <p:cNvPr name="Group 4" id="4"/>
          <p:cNvGrpSpPr/>
          <p:nvPr/>
        </p:nvGrpSpPr>
        <p:grpSpPr>
          <a:xfrm rot="0">
            <a:off x="2735918" y="6246262"/>
            <a:ext cx="3025699" cy="3012038"/>
            <a:chOff x="0" y="0"/>
            <a:chExt cx="1500474" cy="1493699"/>
          </a:xfrm>
        </p:grpSpPr>
        <p:sp>
          <p:nvSpPr>
            <p:cNvPr name="Freeform 5" id="5"/>
            <p:cNvSpPr/>
            <p:nvPr/>
          </p:nvSpPr>
          <p:spPr>
            <a:xfrm>
              <a:off x="0" y="0"/>
              <a:ext cx="1500474" cy="1493699"/>
            </a:xfrm>
            <a:custGeom>
              <a:avLst/>
              <a:gdLst/>
              <a:ahLst/>
              <a:cxnLst/>
              <a:rect r="r" b="b" t="t" l="l"/>
              <a:pathLst>
                <a:path h="1493699" w="1500474">
                  <a:moveTo>
                    <a:pt x="1376013" y="1493699"/>
                  </a:moveTo>
                  <a:lnTo>
                    <a:pt x="124460" y="1493699"/>
                  </a:lnTo>
                  <a:cubicBezTo>
                    <a:pt x="55880" y="1493699"/>
                    <a:pt x="0" y="1437819"/>
                    <a:pt x="0" y="1369239"/>
                  </a:cubicBezTo>
                  <a:lnTo>
                    <a:pt x="0" y="124460"/>
                  </a:lnTo>
                  <a:cubicBezTo>
                    <a:pt x="0" y="55880"/>
                    <a:pt x="55880" y="0"/>
                    <a:pt x="124460" y="0"/>
                  </a:cubicBezTo>
                  <a:lnTo>
                    <a:pt x="1376014" y="0"/>
                  </a:lnTo>
                  <a:cubicBezTo>
                    <a:pt x="1444594" y="0"/>
                    <a:pt x="1500474" y="55880"/>
                    <a:pt x="1500474" y="124460"/>
                  </a:cubicBezTo>
                  <a:lnTo>
                    <a:pt x="1500474" y="1369239"/>
                  </a:lnTo>
                  <a:cubicBezTo>
                    <a:pt x="1500474" y="1437819"/>
                    <a:pt x="1444594" y="1493699"/>
                    <a:pt x="1376014" y="1493699"/>
                  </a:cubicBezTo>
                  <a:close/>
                </a:path>
              </a:pathLst>
            </a:custGeom>
            <a:solidFill>
              <a:srgbClr val="263F6B"/>
            </a:solidFill>
          </p:spPr>
        </p:sp>
      </p:grpSp>
      <p:grpSp>
        <p:nvGrpSpPr>
          <p:cNvPr name="Group 6" id="6"/>
          <p:cNvGrpSpPr/>
          <p:nvPr/>
        </p:nvGrpSpPr>
        <p:grpSpPr>
          <a:xfrm rot="0">
            <a:off x="4367777" y="2766276"/>
            <a:ext cx="3025699" cy="3012038"/>
            <a:chOff x="0" y="0"/>
            <a:chExt cx="1500474" cy="1493699"/>
          </a:xfrm>
        </p:grpSpPr>
        <p:sp>
          <p:nvSpPr>
            <p:cNvPr name="Freeform 7" id="7"/>
            <p:cNvSpPr/>
            <p:nvPr/>
          </p:nvSpPr>
          <p:spPr>
            <a:xfrm>
              <a:off x="0" y="0"/>
              <a:ext cx="1500474" cy="1493699"/>
            </a:xfrm>
            <a:custGeom>
              <a:avLst/>
              <a:gdLst/>
              <a:ahLst/>
              <a:cxnLst/>
              <a:rect r="r" b="b" t="t" l="l"/>
              <a:pathLst>
                <a:path h="1493699" w="1500474">
                  <a:moveTo>
                    <a:pt x="1376013" y="1493699"/>
                  </a:moveTo>
                  <a:lnTo>
                    <a:pt x="124460" y="1493699"/>
                  </a:lnTo>
                  <a:cubicBezTo>
                    <a:pt x="55880" y="1493699"/>
                    <a:pt x="0" y="1437819"/>
                    <a:pt x="0" y="1369239"/>
                  </a:cubicBezTo>
                  <a:lnTo>
                    <a:pt x="0" y="124460"/>
                  </a:lnTo>
                  <a:cubicBezTo>
                    <a:pt x="0" y="55880"/>
                    <a:pt x="55880" y="0"/>
                    <a:pt x="124460" y="0"/>
                  </a:cubicBezTo>
                  <a:lnTo>
                    <a:pt x="1376014" y="0"/>
                  </a:lnTo>
                  <a:cubicBezTo>
                    <a:pt x="1444594" y="0"/>
                    <a:pt x="1500474" y="55880"/>
                    <a:pt x="1500474" y="124460"/>
                  </a:cubicBezTo>
                  <a:lnTo>
                    <a:pt x="1500474" y="1369239"/>
                  </a:lnTo>
                  <a:cubicBezTo>
                    <a:pt x="1500474" y="1437819"/>
                    <a:pt x="1444594" y="1493699"/>
                    <a:pt x="1376014" y="1493699"/>
                  </a:cubicBezTo>
                  <a:close/>
                </a:path>
              </a:pathLst>
            </a:custGeom>
            <a:solidFill>
              <a:srgbClr val="263F6B"/>
            </a:solidFill>
          </p:spPr>
        </p:sp>
      </p:grpSp>
      <p:grpSp>
        <p:nvGrpSpPr>
          <p:cNvPr name="Group 8" id="8"/>
          <p:cNvGrpSpPr/>
          <p:nvPr/>
        </p:nvGrpSpPr>
        <p:grpSpPr>
          <a:xfrm rot="0">
            <a:off x="5999742" y="6244141"/>
            <a:ext cx="3025699" cy="3014159"/>
            <a:chOff x="0" y="0"/>
            <a:chExt cx="1500474" cy="1494751"/>
          </a:xfrm>
        </p:grpSpPr>
        <p:sp>
          <p:nvSpPr>
            <p:cNvPr name="Freeform 9" id="9"/>
            <p:cNvSpPr/>
            <p:nvPr/>
          </p:nvSpPr>
          <p:spPr>
            <a:xfrm>
              <a:off x="0" y="0"/>
              <a:ext cx="1500474" cy="1494751"/>
            </a:xfrm>
            <a:custGeom>
              <a:avLst/>
              <a:gdLst/>
              <a:ahLst/>
              <a:cxnLst/>
              <a:rect r="r" b="b" t="t" l="l"/>
              <a:pathLst>
                <a:path h="1494751" w="1500474">
                  <a:moveTo>
                    <a:pt x="1376013" y="1494751"/>
                  </a:moveTo>
                  <a:lnTo>
                    <a:pt x="124460" y="1494751"/>
                  </a:lnTo>
                  <a:cubicBezTo>
                    <a:pt x="55880" y="1494751"/>
                    <a:pt x="0" y="1438871"/>
                    <a:pt x="0" y="1370291"/>
                  </a:cubicBezTo>
                  <a:lnTo>
                    <a:pt x="0" y="124460"/>
                  </a:lnTo>
                  <a:cubicBezTo>
                    <a:pt x="0" y="55880"/>
                    <a:pt x="55880" y="0"/>
                    <a:pt x="124460" y="0"/>
                  </a:cubicBezTo>
                  <a:lnTo>
                    <a:pt x="1376014" y="0"/>
                  </a:lnTo>
                  <a:cubicBezTo>
                    <a:pt x="1444594" y="0"/>
                    <a:pt x="1500474" y="55880"/>
                    <a:pt x="1500474" y="124460"/>
                  </a:cubicBezTo>
                  <a:lnTo>
                    <a:pt x="1500474" y="1370291"/>
                  </a:lnTo>
                  <a:cubicBezTo>
                    <a:pt x="1500474" y="1438871"/>
                    <a:pt x="1444594" y="1494751"/>
                    <a:pt x="1376014" y="1494751"/>
                  </a:cubicBezTo>
                  <a:close/>
                </a:path>
              </a:pathLst>
            </a:custGeom>
            <a:solidFill>
              <a:srgbClr val="263F6B"/>
            </a:solidFill>
          </p:spPr>
        </p:sp>
      </p:grpSp>
      <p:grpSp>
        <p:nvGrpSpPr>
          <p:cNvPr name="Group 10" id="10"/>
          <p:cNvGrpSpPr/>
          <p:nvPr/>
        </p:nvGrpSpPr>
        <p:grpSpPr>
          <a:xfrm rot="0">
            <a:off x="10895531" y="2766276"/>
            <a:ext cx="3025699" cy="3012038"/>
            <a:chOff x="0" y="0"/>
            <a:chExt cx="1500474" cy="1493699"/>
          </a:xfrm>
        </p:grpSpPr>
        <p:sp>
          <p:nvSpPr>
            <p:cNvPr name="Freeform 11" id="11"/>
            <p:cNvSpPr/>
            <p:nvPr/>
          </p:nvSpPr>
          <p:spPr>
            <a:xfrm>
              <a:off x="0" y="0"/>
              <a:ext cx="1500474" cy="1493699"/>
            </a:xfrm>
            <a:custGeom>
              <a:avLst/>
              <a:gdLst/>
              <a:ahLst/>
              <a:cxnLst/>
              <a:rect r="r" b="b" t="t" l="l"/>
              <a:pathLst>
                <a:path h="1493699" w="1500474">
                  <a:moveTo>
                    <a:pt x="1376013" y="1493699"/>
                  </a:moveTo>
                  <a:lnTo>
                    <a:pt x="124460" y="1493699"/>
                  </a:lnTo>
                  <a:cubicBezTo>
                    <a:pt x="55880" y="1493699"/>
                    <a:pt x="0" y="1437819"/>
                    <a:pt x="0" y="1369239"/>
                  </a:cubicBezTo>
                  <a:lnTo>
                    <a:pt x="0" y="124460"/>
                  </a:lnTo>
                  <a:cubicBezTo>
                    <a:pt x="0" y="55880"/>
                    <a:pt x="55880" y="0"/>
                    <a:pt x="124460" y="0"/>
                  </a:cubicBezTo>
                  <a:lnTo>
                    <a:pt x="1376014" y="0"/>
                  </a:lnTo>
                  <a:cubicBezTo>
                    <a:pt x="1444594" y="0"/>
                    <a:pt x="1500474" y="55880"/>
                    <a:pt x="1500474" y="124460"/>
                  </a:cubicBezTo>
                  <a:lnTo>
                    <a:pt x="1500474" y="1369239"/>
                  </a:lnTo>
                  <a:cubicBezTo>
                    <a:pt x="1500474" y="1437819"/>
                    <a:pt x="1444594" y="1493699"/>
                    <a:pt x="1376014" y="1493699"/>
                  </a:cubicBezTo>
                  <a:close/>
                </a:path>
              </a:pathLst>
            </a:custGeom>
            <a:solidFill>
              <a:srgbClr val="263F6B"/>
            </a:solidFill>
          </p:spPr>
        </p:sp>
      </p:grpSp>
      <p:grpSp>
        <p:nvGrpSpPr>
          <p:cNvPr name="Group 12" id="12"/>
          <p:cNvGrpSpPr/>
          <p:nvPr/>
        </p:nvGrpSpPr>
        <p:grpSpPr>
          <a:xfrm rot="0">
            <a:off x="12527496" y="6244141"/>
            <a:ext cx="3025699" cy="3014159"/>
            <a:chOff x="0" y="0"/>
            <a:chExt cx="1500474" cy="1494751"/>
          </a:xfrm>
        </p:grpSpPr>
        <p:sp>
          <p:nvSpPr>
            <p:cNvPr name="Freeform 13" id="13"/>
            <p:cNvSpPr/>
            <p:nvPr/>
          </p:nvSpPr>
          <p:spPr>
            <a:xfrm>
              <a:off x="0" y="0"/>
              <a:ext cx="1500474" cy="1494751"/>
            </a:xfrm>
            <a:custGeom>
              <a:avLst/>
              <a:gdLst/>
              <a:ahLst/>
              <a:cxnLst/>
              <a:rect r="r" b="b" t="t" l="l"/>
              <a:pathLst>
                <a:path h="1494751" w="1500474">
                  <a:moveTo>
                    <a:pt x="1376013" y="1494751"/>
                  </a:moveTo>
                  <a:lnTo>
                    <a:pt x="124460" y="1494751"/>
                  </a:lnTo>
                  <a:cubicBezTo>
                    <a:pt x="55880" y="1494751"/>
                    <a:pt x="0" y="1438871"/>
                    <a:pt x="0" y="1370291"/>
                  </a:cubicBezTo>
                  <a:lnTo>
                    <a:pt x="0" y="124460"/>
                  </a:lnTo>
                  <a:cubicBezTo>
                    <a:pt x="0" y="55880"/>
                    <a:pt x="55880" y="0"/>
                    <a:pt x="124460" y="0"/>
                  </a:cubicBezTo>
                  <a:lnTo>
                    <a:pt x="1376014" y="0"/>
                  </a:lnTo>
                  <a:cubicBezTo>
                    <a:pt x="1444594" y="0"/>
                    <a:pt x="1500474" y="55880"/>
                    <a:pt x="1500474" y="124460"/>
                  </a:cubicBezTo>
                  <a:lnTo>
                    <a:pt x="1500474" y="1370291"/>
                  </a:lnTo>
                  <a:cubicBezTo>
                    <a:pt x="1500474" y="1438871"/>
                    <a:pt x="1444594" y="1494751"/>
                    <a:pt x="1376014" y="1494751"/>
                  </a:cubicBezTo>
                  <a:close/>
                </a:path>
              </a:pathLst>
            </a:custGeom>
            <a:solidFill>
              <a:srgbClr val="263F6B"/>
            </a:solidFill>
          </p:spPr>
        </p:sp>
      </p:grpSp>
      <p:grpSp>
        <p:nvGrpSpPr>
          <p:cNvPr name="Group 14" id="14"/>
          <p:cNvGrpSpPr/>
          <p:nvPr/>
        </p:nvGrpSpPr>
        <p:grpSpPr>
          <a:xfrm rot="0">
            <a:off x="7631707" y="2766276"/>
            <a:ext cx="3025699" cy="3012038"/>
            <a:chOff x="0" y="0"/>
            <a:chExt cx="1500474" cy="1493699"/>
          </a:xfrm>
        </p:grpSpPr>
        <p:sp>
          <p:nvSpPr>
            <p:cNvPr name="Freeform 15" id="15"/>
            <p:cNvSpPr/>
            <p:nvPr/>
          </p:nvSpPr>
          <p:spPr>
            <a:xfrm>
              <a:off x="0" y="0"/>
              <a:ext cx="1500474" cy="1493699"/>
            </a:xfrm>
            <a:custGeom>
              <a:avLst/>
              <a:gdLst/>
              <a:ahLst/>
              <a:cxnLst/>
              <a:rect r="r" b="b" t="t" l="l"/>
              <a:pathLst>
                <a:path h="1493699" w="1500474">
                  <a:moveTo>
                    <a:pt x="1376013" y="1493699"/>
                  </a:moveTo>
                  <a:lnTo>
                    <a:pt x="124460" y="1493699"/>
                  </a:lnTo>
                  <a:cubicBezTo>
                    <a:pt x="55880" y="1493699"/>
                    <a:pt x="0" y="1437819"/>
                    <a:pt x="0" y="1369239"/>
                  </a:cubicBezTo>
                  <a:lnTo>
                    <a:pt x="0" y="124460"/>
                  </a:lnTo>
                  <a:cubicBezTo>
                    <a:pt x="0" y="55880"/>
                    <a:pt x="55880" y="0"/>
                    <a:pt x="124460" y="0"/>
                  </a:cubicBezTo>
                  <a:lnTo>
                    <a:pt x="1376014" y="0"/>
                  </a:lnTo>
                  <a:cubicBezTo>
                    <a:pt x="1444594" y="0"/>
                    <a:pt x="1500474" y="55880"/>
                    <a:pt x="1500474" y="124460"/>
                  </a:cubicBezTo>
                  <a:lnTo>
                    <a:pt x="1500474" y="1369239"/>
                  </a:lnTo>
                  <a:cubicBezTo>
                    <a:pt x="1500474" y="1437819"/>
                    <a:pt x="1444594" y="1493699"/>
                    <a:pt x="1376014" y="1493699"/>
                  </a:cubicBezTo>
                  <a:close/>
                </a:path>
              </a:pathLst>
            </a:custGeom>
            <a:solidFill>
              <a:srgbClr val="263F6B"/>
            </a:solidFill>
          </p:spPr>
        </p:sp>
      </p:grpSp>
      <p:grpSp>
        <p:nvGrpSpPr>
          <p:cNvPr name="Group 16" id="16"/>
          <p:cNvGrpSpPr/>
          <p:nvPr/>
        </p:nvGrpSpPr>
        <p:grpSpPr>
          <a:xfrm rot="0">
            <a:off x="9263673" y="6244141"/>
            <a:ext cx="3025699" cy="3014159"/>
            <a:chOff x="0" y="0"/>
            <a:chExt cx="1500474" cy="1494751"/>
          </a:xfrm>
        </p:grpSpPr>
        <p:sp>
          <p:nvSpPr>
            <p:cNvPr name="Freeform 17" id="17"/>
            <p:cNvSpPr/>
            <p:nvPr/>
          </p:nvSpPr>
          <p:spPr>
            <a:xfrm>
              <a:off x="0" y="0"/>
              <a:ext cx="1500474" cy="1494751"/>
            </a:xfrm>
            <a:custGeom>
              <a:avLst/>
              <a:gdLst/>
              <a:ahLst/>
              <a:cxnLst/>
              <a:rect r="r" b="b" t="t" l="l"/>
              <a:pathLst>
                <a:path h="1494751" w="1500474">
                  <a:moveTo>
                    <a:pt x="1376013" y="1494751"/>
                  </a:moveTo>
                  <a:lnTo>
                    <a:pt x="124460" y="1494751"/>
                  </a:lnTo>
                  <a:cubicBezTo>
                    <a:pt x="55880" y="1494751"/>
                    <a:pt x="0" y="1438871"/>
                    <a:pt x="0" y="1370291"/>
                  </a:cubicBezTo>
                  <a:lnTo>
                    <a:pt x="0" y="124460"/>
                  </a:lnTo>
                  <a:cubicBezTo>
                    <a:pt x="0" y="55880"/>
                    <a:pt x="55880" y="0"/>
                    <a:pt x="124460" y="0"/>
                  </a:cubicBezTo>
                  <a:lnTo>
                    <a:pt x="1376014" y="0"/>
                  </a:lnTo>
                  <a:cubicBezTo>
                    <a:pt x="1444594" y="0"/>
                    <a:pt x="1500474" y="55880"/>
                    <a:pt x="1500474" y="124460"/>
                  </a:cubicBezTo>
                  <a:lnTo>
                    <a:pt x="1500474" y="1370291"/>
                  </a:lnTo>
                  <a:cubicBezTo>
                    <a:pt x="1500474" y="1438871"/>
                    <a:pt x="1444594" y="1494751"/>
                    <a:pt x="1376014" y="1494751"/>
                  </a:cubicBezTo>
                  <a:close/>
                </a:path>
              </a:pathLst>
            </a:custGeom>
            <a:solidFill>
              <a:srgbClr val="263F6B"/>
            </a:solidFill>
          </p:spPr>
        </p:sp>
      </p:grpSp>
      <p:sp>
        <p:nvSpPr>
          <p:cNvPr name="TextBox 18" id="18"/>
          <p:cNvSpPr txBox="true"/>
          <p:nvPr/>
        </p:nvSpPr>
        <p:spPr>
          <a:xfrm rot="0">
            <a:off x="2254610" y="1143000"/>
            <a:ext cx="14018125" cy="642348"/>
          </a:xfrm>
          <a:prstGeom prst="rect">
            <a:avLst/>
          </a:prstGeom>
        </p:spPr>
        <p:txBody>
          <a:bodyPr anchor="t" rtlCol="false" tIns="0" lIns="0" bIns="0" rIns="0">
            <a:spAutoFit/>
          </a:bodyPr>
          <a:lstStyle/>
          <a:p>
            <a:pPr algn="ctr">
              <a:lnSpc>
                <a:spcPts val="4895"/>
              </a:lnSpc>
            </a:pPr>
            <a:r>
              <a:rPr lang="en-US" sz="4995" spc="-294">
                <a:solidFill>
                  <a:srgbClr val="263F6B"/>
                </a:solidFill>
                <a:latin typeface="Montserrat Extra-Bold Italics"/>
              </a:rPr>
              <a:t>CÁC KHÁI NIỆM CƠ BẢN TRONG DATA LAKE</a:t>
            </a:r>
          </a:p>
        </p:txBody>
      </p:sp>
      <p:sp>
        <p:nvSpPr>
          <p:cNvPr name="TextBox 19" id="19"/>
          <p:cNvSpPr txBox="true"/>
          <p:nvPr/>
        </p:nvSpPr>
        <p:spPr>
          <a:xfrm rot="0">
            <a:off x="1423673" y="3044398"/>
            <a:ext cx="2384245" cy="318135"/>
          </a:xfrm>
          <a:prstGeom prst="rect">
            <a:avLst/>
          </a:prstGeom>
        </p:spPr>
        <p:txBody>
          <a:bodyPr anchor="t" rtlCol="false" tIns="0" lIns="0" bIns="0" rIns="0">
            <a:spAutoFit/>
          </a:bodyPr>
          <a:lstStyle/>
          <a:p>
            <a:pPr algn="ctr">
              <a:lnSpc>
                <a:spcPts val="2535"/>
              </a:lnSpc>
            </a:pPr>
            <a:r>
              <a:rPr lang="en-US" sz="1950" spc="39">
                <a:solidFill>
                  <a:srgbClr val="FFFFFF"/>
                </a:solidFill>
                <a:latin typeface="Montserrat Extra-Bold"/>
              </a:rPr>
              <a:t>Data Ingestion</a:t>
            </a:r>
          </a:p>
        </p:txBody>
      </p:sp>
      <p:sp>
        <p:nvSpPr>
          <p:cNvPr name="TextBox 20" id="20"/>
          <p:cNvSpPr txBox="true"/>
          <p:nvPr/>
        </p:nvSpPr>
        <p:spPr>
          <a:xfrm rot="0">
            <a:off x="3055638" y="6522263"/>
            <a:ext cx="2384245" cy="318135"/>
          </a:xfrm>
          <a:prstGeom prst="rect">
            <a:avLst/>
          </a:prstGeom>
        </p:spPr>
        <p:txBody>
          <a:bodyPr anchor="t" rtlCol="false" tIns="0" lIns="0" bIns="0" rIns="0">
            <a:spAutoFit/>
          </a:bodyPr>
          <a:lstStyle/>
          <a:p>
            <a:pPr algn="ctr">
              <a:lnSpc>
                <a:spcPts val="2535"/>
              </a:lnSpc>
            </a:pPr>
            <a:r>
              <a:rPr lang="en-US" sz="1950" spc="39">
                <a:solidFill>
                  <a:srgbClr val="FFFFFF"/>
                </a:solidFill>
                <a:latin typeface="Montserrat Extra-Bold"/>
              </a:rPr>
              <a:t>Data Governance</a:t>
            </a:r>
          </a:p>
        </p:txBody>
      </p:sp>
      <p:sp>
        <p:nvSpPr>
          <p:cNvPr name="TextBox 21" id="21"/>
          <p:cNvSpPr txBox="true"/>
          <p:nvPr/>
        </p:nvSpPr>
        <p:spPr>
          <a:xfrm rot="0">
            <a:off x="4688504" y="3044398"/>
            <a:ext cx="2384245" cy="318135"/>
          </a:xfrm>
          <a:prstGeom prst="rect">
            <a:avLst/>
          </a:prstGeom>
        </p:spPr>
        <p:txBody>
          <a:bodyPr anchor="t" rtlCol="false" tIns="0" lIns="0" bIns="0" rIns="0">
            <a:spAutoFit/>
          </a:bodyPr>
          <a:lstStyle/>
          <a:p>
            <a:pPr algn="ctr">
              <a:lnSpc>
                <a:spcPts val="2535"/>
              </a:lnSpc>
            </a:pPr>
            <a:r>
              <a:rPr lang="en-US" sz="1950" spc="39">
                <a:solidFill>
                  <a:srgbClr val="FFFFFF"/>
                </a:solidFill>
                <a:latin typeface="Montserrat Extra-Bold"/>
              </a:rPr>
              <a:t>Data Storage</a:t>
            </a:r>
          </a:p>
        </p:txBody>
      </p:sp>
      <p:sp>
        <p:nvSpPr>
          <p:cNvPr name="TextBox 22" id="22"/>
          <p:cNvSpPr txBox="true"/>
          <p:nvPr/>
        </p:nvSpPr>
        <p:spPr>
          <a:xfrm rot="0">
            <a:off x="6320469" y="6522263"/>
            <a:ext cx="2384245" cy="318135"/>
          </a:xfrm>
          <a:prstGeom prst="rect">
            <a:avLst/>
          </a:prstGeom>
        </p:spPr>
        <p:txBody>
          <a:bodyPr anchor="t" rtlCol="false" tIns="0" lIns="0" bIns="0" rIns="0">
            <a:spAutoFit/>
          </a:bodyPr>
          <a:lstStyle/>
          <a:p>
            <a:pPr algn="ctr">
              <a:lnSpc>
                <a:spcPts val="2535"/>
              </a:lnSpc>
            </a:pPr>
            <a:r>
              <a:rPr lang="en-US" sz="1950" spc="39">
                <a:solidFill>
                  <a:srgbClr val="FFFFFF"/>
                </a:solidFill>
                <a:latin typeface="Montserrat Extra-Bold"/>
              </a:rPr>
              <a:t>Data Auditing</a:t>
            </a:r>
          </a:p>
        </p:txBody>
      </p:sp>
      <p:sp>
        <p:nvSpPr>
          <p:cNvPr name="TextBox 23" id="23"/>
          <p:cNvSpPr txBox="true"/>
          <p:nvPr/>
        </p:nvSpPr>
        <p:spPr>
          <a:xfrm rot="0">
            <a:off x="1423673" y="3668186"/>
            <a:ext cx="2384245" cy="989965"/>
          </a:xfrm>
          <a:prstGeom prst="rect">
            <a:avLst/>
          </a:prstGeom>
        </p:spPr>
        <p:txBody>
          <a:bodyPr anchor="t" rtlCol="false" tIns="0" lIns="0" bIns="0" rIns="0">
            <a:spAutoFit/>
          </a:bodyPr>
          <a:lstStyle/>
          <a:p>
            <a:pPr algn="just">
              <a:lnSpc>
                <a:spcPts val="2015"/>
              </a:lnSpc>
            </a:pPr>
            <a:r>
              <a:rPr lang="en-US" sz="1550" spc="31">
                <a:solidFill>
                  <a:srgbClr val="FFFFFF"/>
                </a:solidFill>
                <a:latin typeface="Montserrat"/>
              </a:rPr>
              <a:t>Cung cấp và triển khai các công cụ đồng bộ và tiền xử lý dữ liệu để đưa vào Data Lake </a:t>
            </a:r>
          </a:p>
        </p:txBody>
      </p:sp>
      <p:sp>
        <p:nvSpPr>
          <p:cNvPr name="TextBox 24" id="24"/>
          <p:cNvSpPr txBox="true"/>
          <p:nvPr/>
        </p:nvSpPr>
        <p:spPr>
          <a:xfrm rot="0">
            <a:off x="3055638" y="7146052"/>
            <a:ext cx="2384245" cy="1485265"/>
          </a:xfrm>
          <a:prstGeom prst="rect">
            <a:avLst/>
          </a:prstGeom>
        </p:spPr>
        <p:txBody>
          <a:bodyPr anchor="t" rtlCol="false" tIns="0" lIns="0" bIns="0" rIns="0">
            <a:spAutoFit/>
          </a:bodyPr>
          <a:lstStyle/>
          <a:p>
            <a:pPr algn="just">
              <a:lnSpc>
                <a:spcPts val="2015"/>
              </a:lnSpc>
            </a:pPr>
            <a:r>
              <a:rPr lang="en-US" sz="1550" spc="31">
                <a:solidFill>
                  <a:srgbClr val="FFFFFF"/>
                </a:solidFill>
                <a:latin typeface="Montserrat"/>
              </a:rPr>
              <a:t>Quản trị dữ liệu là một quá trình quản lý tính khả dụng, khả năng tương tác, bảo mật, tri thức nghiệp vụ và tính toán vẹn của dữ liệu</a:t>
            </a:r>
          </a:p>
        </p:txBody>
      </p:sp>
      <p:sp>
        <p:nvSpPr>
          <p:cNvPr name="TextBox 25" id="25"/>
          <p:cNvSpPr txBox="true"/>
          <p:nvPr/>
        </p:nvSpPr>
        <p:spPr>
          <a:xfrm rot="0">
            <a:off x="4685487" y="3676136"/>
            <a:ext cx="2390482" cy="1485265"/>
          </a:xfrm>
          <a:prstGeom prst="rect">
            <a:avLst/>
          </a:prstGeom>
        </p:spPr>
        <p:txBody>
          <a:bodyPr anchor="t" rtlCol="false" tIns="0" lIns="0" bIns="0" rIns="0">
            <a:spAutoFit/>
          </a:bodyPr>
          <a:lstStyle/>
          <a:p>
            <a:pPr algn="just">
              <a:lnSpc>
                <a:spcPts val="2015"/>
              </a:lnSpc>
            </a:pPr>
            <a:r>
              <a:rPr lang="en-US" sz="1550" spc="31">
                <a:solidFill>
                  <a:srgbClr val="FFFFFF"/>
                </a:solidFill>
                <a:latin typeface="Montserrat"/>
              </a:rPr>
              <a:t>Việc lưu trữ dữ liệu trên Data Lake đòi hỏi phải có tính mở rộng, chi phí thấp và cho phép truy cập nhanh tới dữ liệu </a:t>
            </a:r>
          </a:p>
        </p:txBody>
      </p:sp>
      <p:sp>
        <p:nvSpPr>
          <p:cNvPr name="TextBox 26" id="26"/>
          <p:cNvSpPr txBox="true"/>
          <p:nvPr/>
        </p:nvSpPr>
        <p:spPr>
          <a:xfrm rot="0">
            <a:off x="6320469" y="7146052"/>
            <a:ext cx="2384245" cy="1485265"/>
          </a:xfrm>
          <a:prstGeom prst="rect">
            <a:avLst/>
          </a:prstGeom>
        </p:spPr>
        <p:txBody>
          <a:bodyPr anchor="t" rtlCol="false" tIns="0" lIns="0" bIns="0" rIns="0">
            <a:spAutoFit/>
          </a:bodyPr>
          <a:lstStyle/>
          <a:p>
            <a:pPr algn="just">
              <a:lnSpc>
                <a:spcPts val="2015"/>
              </a:lnSpc>
            </a:pPr>
            <a:r>
              <a:rPr lang="en-US" sz="1550" spc="31">
                <a:solidFill>
                  <a:srgbClr val="FFFFFF"/>
                </a:solidFill>
                <a:latin typeface="Montserrat"/>
              </a:rPr>
              <a:t>Kiếm soát tác động với dữ liệu giúp theo dõi các tác động, thay đổi, rủi ro và tính tuân thủ đối với những người sử dụng.</a:t>
            </a:r>
          </a:p>
        </p:txBody>
      </p:sp>
      <p:sp>
        <p:nvSpPr>
          <p:cNvPr name="TextBox 27" id="27"/>
          <p:cNvSpPr txBox="true"/>
          <p:nvPr/>
        </p:nvSpPr>
        <p:spPr>
          <a:xfrm rot="0">
            <a:off x="11216258" y="3044398"/>
            <a:ext cx="2384245" cy="318135"/>
          </a:xfrm>
          <a:prstGeom prst="rect">
            <a:avLst/>
          </a:prstGeom>
        </p:spPr>
        <p:txBody>
          <a:bodyPr anchor="t" rtlCol="false" tIns="0" lIns="0" bIns="0" rIns="0">
            <a:spAutoFit/>
          </a:bodyPr>
          <a:lstStyle/>
          <a:p>
            <a:pPr algn="ctr">
              <a:lnSpc>
                <a:spcPts val="2535"/>
              </a:lnSpc>
            </a:pPr>
            <a:r>
              <a:rPr lang="en-US" sz="1950" spc="39">
                <a:solidFill>
                  <a:srgbClr val="FFFFFF"/>
                </a:solidFill>
                <a:latin typeface="Montserrat Extra-Bold"/>
              </a:rPr>
              <a:t>Security</a:t>
            </a:r>
          </a:p>
        </p:txBody>
      </p:sp>
      <p:sp>
        <p:nvSpPr>
          <p:cNvPr name="TextBox 28" id="28"/>
          <p:cNvSpPr txBox="true"/>
          <p:nvPr/>
        </p:nvSpPr>
        <p:spPr>
          <a:xfrm rot="0">
            <a:off x="12848223" y="6522263"/>
            <a:ext cx="2384245" cy="318135"/>
          </a:xfrm>
          <a:prstGeom prst="rect">
            <a:avLst/>
          </a:prstGeom>
        </p:spPr>
        <p:txBody>
          <a:bodyPr anchor="t" rtlCol="false" tIns="0" lIns="0" bIns="0" rIns="0">
            <a:spAutoFit/>
          </a:bodyPr>
          <a:lstStyle/>
          <a:p>
            <a:pPr algn="ctr">
              <a:lnSpc>
                <a:spcPts val="2535"/>
              </a:lnSpc>
            </a:pPr>
            <a:r>
              <a:rPr lang="en-US" sz="1950" spc="39">
                <a:solidFill>
                  <a:srgbClr val="FFFFFF"/>
                </a:solidFill>
                <a:latin typeface="Montserrat Extra-Bold"/>
              </a:rPr>
              <a:t>Data Exploration</a:t>
            </a:r>
          </a:p>
        </p:txBody>
      </p:sp>
      <p:sp>
        <p:nvSpPr>
          <p:cNvPr name="TextBox 29" id="29"/>
          <p:cNvSpPr txBox="true"/>
          <p:nvPr/>
        </p:nvSpPr>
        <p:spPr>
          <a:xfrm rot="0">
            <a:off x="11216258" y="3668186"/>
            <a:ext cx="2384245" cy="989965"/>
          </a:xfrm>
          <a:prstGeom prst="rect">
            <a:avLst/>
          </a:prstGeom>
        </p:spPr>
        <p:txBody>
          <a:bodyPr anchor="t" rtlCol="false" tIns="0" lIns="0" bIns="0" rIns="0">
            <a:spAutoFit/>
          </a:bodyPr>
          <a:lstStyle/>
          <a:p>
            <a:pPr algn="just">
              <a:lnSpc>
                <a:spcPts val="2015"/>
              </a:lnSpc>
            </a:pPr>
            <a:r>
              <a:rPr lang="en-US" sz="1550" spc="31">
                <a:solidFill>
                  <a:srgbClr val="FFFFFF"/>
                </a:solidFill>
                <a:latin typeface="Montserrat"/>
              </a:rPr>
              <a:t>Bảo mật và An toàn thông tin cần được thực hiện trong mọi lớp của hồ dữ liệu. </a:t>
            </a:r>
          </a:p>
        </p:txBody>
      </p:sp>
      <p:sp>
        <p:nvSpPr>
          <p:cNvPr name="TextBox 30" id="30"/>
          <p:cNvSpPr txBox="true"/>
          <p:nvPr/>
        </p:nvSpPr>
        <p:spPr>
          <a:xfrm rot="0">
            <a:off x="12848223" y="7146052"/>
            <a:ext cx="2384245" cy="1237615"/>
          </a:xfrm>
          <a:prstGeom prst="rect">
            <a:avLst/>
          </a:prstGeom>
        </p:spPr>
        <p:txBody>
          <a:bodyPr anchor="t" rtlCol="false" tIns="0" lIns="0" bIns="0" rIns="0">
            <a:spAutoFit/>
          </a:bodyPr>
          <a:lstStyle/>
          <a:p>
            <a:pPr algn="just">
              <a:lnSpc>
                <a:spcPts val="2015"/>
              </a:lnSpc>
            </a:pPr>
            <a:r>
              <a:rPr lang="en-US" sz="1550" spc="31">
                <a:solidFill>
                  <a:srgbClr val="FFFFFF"/>
                </a:solidFill>
                <a:latin typeface="Montserrat"/>
              </a:rPr>
              <a:t>Các thông tin cần được phối hợp với nhau để dễ dàng phát triển và xây dựng các bài toán phù hợp.</a:t>
            </a:r>
          </a:p>
        </p:txBody>
      </p:sp>
      <p:sp>
        <p:nvSpPr>
          <p:cNvPr name="TextBox 31" id="31"/>
          <p:cNvSpPr txBox="true"/>
          <p:nvPr/>
        </p:nvSpPr>
        <p:spPr>
          <a:xfrm rot="0">
            <a:off x="7952434" y="3044398"/>
            <a:ext cx="2384245" cy="318135"/>
          </a:xfrm>
          <a:prstGeom prst="rect">
            <a:avLst/>
          </a:prstGeom>
        </p:spPr>
        <p:txBody>
          <a:bodyPr anchor="t" rtlCol="false" tIns="0" lIns="0" bIns="0" rIns="0">
            <a:spAutoFit/>
          </a:bodyPr>
          <a:lstStyle/>
          <a:p>
            <a:pPr algn="ctr">
              <a:lnSpc>
                <a:spcPts val="2535"/>
              </a:lnSpc>
            </a:pPr>
            <a:r>
              <a:rPr lang="en-US" sz="1950" spc="39">
                <a:solidFill>
                  <a:srgbClr val="FFFFFF"/>
                </a:solidFill>
                <a:latin typeface="Montserrat Extra-Bold"/>
              </a:rPr>
              <a:t>Data Quality</a:t>
            </a:r>
          </a:p>
        </p:txBody>
      </p:sp>
      <p:sp>
        <p:nvSpPr>
          <p:cNvPr name="TextBox 32" id="32"/>
          <p:cNvSpPr txBox="true"/>
          <p:nvPr/>
        </p:nvSpPr>
        <p:spPr>
          <a:xfrm rot="0">
            <a:off x="9584399" y="6522263"/>
            <a:ext cx="2384245" cy="318135"/>
          </a:xfrm>
          <a:prstGeom prst="rect">
            <a:avLst/>
          </a:prstGeom>
        </p:spPr>
        <p:txBody>
          <a:bodyPr anchor="t" rtlCol="false" tIns="0" lIns="0" bIns="0" rIns="0">
            <a:spAutoFit/>
          </a:bodyPr>
          <a:lstStyle/>
          <a:p>
            <a:pPr algn="ctr">
              <a:lnSpc>
                <a:spcPts val="2535"/>
              </a:lnSpc>
            </a:pPr>
            <a:r>
              <a:rPr lang="en-US" sz="1950" spc="39">
                <a:solidFill>
                  <a:srgbClr val="FFFFFF"/>
                </a:solidFill>
                <a:latin typeface="Montserrat Extra-Bold"/>
              </a:rPr>
              <a:t>Data Lineage</a:t>
            </a:r>
          </a:p>
        </p:txBody>
      </p:sp>
      <p:sp>
        <p:nvSpPr>
          <p:cNvPr name="TextBox 33" id="33"/>
          <p:cNvSpPr txBox="true"/>
          <p:nvPr/>
        </p:nvSpPr>
        <p:spPr>
          <a:xfrm rot="0">
            <a:off x="7952434" y="3679325"/>
            <a:ext cx="2384245" cy="1237615"/>
          </a:xfrm>
          <a:prstGeom prst="rect">
            <a:avLst/>
          </a:prstGeom>
        </p:spPr>
        <p:txBody>
          <a:bodyPr anchor="t" rtlCol="false" tIns="0" lIns="0" bIns="0" rIns="0">
            <a:spAutoFit/>
          </a:bodyPr>
          <a:lstStyle/>
          <a:p>
            <a:pPr algn="just">
              <a:lnSpc>
                <a:spcPts val="2015"/>
              </a:lnSpc>
            </a:pPr>
            <a:r>
              <a:rPr lang="en-US" sz="1550" spc="31">
                <a:solidFill>
                  <a:srgbClr val="FFFFFF"/>
                </a:solidFill>
                <a:latin typeface="Montserrat"/>
              </a:rPr>
              <a:t>Chất lượng dữ liệu là một thành phần thiết yếu của hệ thống Dữ liệu, đặc biệt với Data Lake.</a:t>
            </a:r>
          </a:p>
        </p:txBody>
      </p:sp>
      <p:sp>
        <p:nvSpPr>
          <p:cNvPr name="TextBox 34" id="34"/>
          <p:cNvSpPr txBox="true"/>
          <p:nvPr/>
        </p:nvSpPr>
        <p:spPr>
          <a:xfrm rot="0">
            <a:off x="9587416" y="7146052"/>
            <a:ext cx="2384245" cy="989965"/>
          </a:xfrm>
          <a:prstGeom prst="rect">
            <a:avLst/>
          </a:prstGeom>
        </p:spPr>
        <p:txBody>
          <a:bodyPr anchor="t" rtlCol="false" tIns="0" lIns="0" bIns="0" rIns="0">
            <a:spAutoFit/>
          </a:bodyPr>
          <a:lstStyle/>
          <a:p>
            <a:pPr algn="just">
              <a:lnSpc>
                <a:spcPts val="2015"/>
              </a:lnSpc>
            </a:pPr>
            <a:r>
              <a:rPr lang="en-US" sz="1550" spc="31">
                <a:solidFill>
                  <a:srgbClr val="FFFFFF"/>
                </a:solidFill>
                <a:latin typeface="Montserrat"/>
              </a:rPr>
              <a:t>Nó giúp giảm các lỗi trong bước phân tích dữ liệu từ gốc tới đích.</a:t>
            </a:r>
          </a:p>
          <a:p>
            <a:pPr algn="just">
              <a:lnSpc>
                <a:spcPts val="2015"/>
              </a:lnSpc>
            </a:pPr>
          </a:p>
        </p:txBody>
      </p:sp>
      <p:grpSp>
        <p:nvGrpSpPr>
          <p:cNvPr name="Group 35" id="35"/>
          <p:cNvGrpSpPr/>
          <p:nvPr/>
        </p:nvGrpSpPr>
        <p:grpSpPr>
          <a:xfrm rot="0">
            <a:off x="14159355" y="2766276"/>
            <a:ext cx="3025699" cy="3012038"/>
            <a:chOff x="0" y="0"/>
            <a:chExt cx="1500474" cy="1493699"/>
          </a:xfrm>
        </p:grpSpPr>
        <p:sp>
          <p:nvSpPr>
            <p:cNvPr name="Freeform 36" id="36"/>
            <p:cNvSpPr/>
            <p:nvPr/>
          </p:nvSpPr>
          <p:spPr>
            <a:xfrm>
              <a:off x="0" y="0"/>
              <a:ext cx="1500474" cy="1493699"/>
            </a:xfrm>
            <a:custGeom>
              <a:avLst/>
              <a:gdLst/>
              <a:ahLst/>
              <a:cxnLst/>
              <a:rect r="r" b="b" t="t" l="l"/>
              <a:pathLst>
                <a:path h="1493699" w="1500474">
                  <a:moveTo>
                    <a:pt x="1376013" y="1493699"/>
                  </a:moveTo>
                  <a:lnTo>
                    <a:pt x="124460" y="1493699"/>
                  </a:lnTo>
                  <a:cubicBezTo>
                    <a:pt x="55880" y="1493699"/>
                    <a:pt x="0" y="1437819"/>
                    <a:pt x="0" y="1369239"/>
                  </a:cubicBezTo>
                  <a:lnTo>
                    <a:pt x="0" y="124460"/>
                  </a:lnTo>
                  <a:cubicBezTo>
                    <a:pt x="0" y="55880"/>
                    <a:pt x="55880" y="0"/>
                    <a:pt x="124460" y="0"/>
                  </a:cubicBezTo>
                  <a:lnTo>
                    <a:pt x="1376014" y="0"/>
                  </a:lnTo>
                  <a:cubicBezTo>
                    <a:pt x="1444594" y="0"/>
                    <a:pt x="1500474" y="55880"/>
                    <a:pt x="1500474" y="124460"/>
                  </a:cubicBezTo>
                  <a:lnTo>
                    <a:pt x="1500474" y="1369239"/>
                  </a:lnTo>
                  <a:cubicBezTo>
                    <a:pt x="1500474" y="1437819"/>
                    <a:pt x="1444594" y="1493699"/>
                    <a:pt x="1376014" y="1493699"/>
                  </a:cubicBezTo>
                  <a:close/>
                </a:path>
              </a:pathLst>
            </a:custGeom>
            <a:solidFill>
              <a:srgbClr val="263F6B"/>
            </a:solidFill>
          </p:spPr>
        </p:sp>
      </p:grpSp>
      <p:sp>
        <p:nvSpPr>
          <p:cNvPr name="TextBox 37" id="37"/>
          <p:cNvSpPr txBox="true"/>
          <p:nvPr/>
        </p:nvSpPr>
        <p:spPr>
          <a:xfrm rot="0">
            <a:off x="14480082" y="3044398"/>
            <a:ext cx="2384245" cy="318135"/>
          </a:xfrm>
          <a:prstGeom prst="rect">
            <a:avLst/>
          </a:prstGeom>
        </p:spPr>
        <p:txBody>
          <a:bodyPr anchor="t" rtlCol="false" tIns="0" lIns="0" bIns="0" rIns="0">
            <a:spAutoFit/>
          </a:bodyPr>
          <a:lstStyle/>
          <a:p>
            <a:pPr algn="ctr">
              <a:lnSpc>
                <a:spcPts val="2535"/>
              </a:lnSpc>
            </a:pPr>
            <a:r>
              <a:rPr lang="en-US" sz="1950" spc="39">
                <a:solidFill>
                  <a:srgbClr val="FFFFFF"/>
                </a:solidFill>
                <a:latin typeface="Montserrat Extra-Bold"/>
              </a:rPr>
              <a:t>Data Discovery</a:t>
            </a:r>
          </a:p>
        </p:txBody>
      </p:sp>
      <p:sp>
        <p:nvSpPr>
          <p:cNvPr name="TextBox 38" id="38"/>
          <p:cNvSpPr txBox="true"/>
          <p:nvPr/>
        </p:nvSpPr>
        <p:spPr>
          <a:xfrm rot="0">
            <a:off x="14480082" y="3668186"/>
            <a:ext cx="2384245" cy="989965"/>
          </a:xfrm>
          <a:prstGeom prst="rect">
            <a:avLst/>
          </a:prstGeom>
        </p:spPr>
        <p:txBody>
          <a:bodyPr anchor="t" rtlCol="false" tIns="0" lIns="0" bIns="0" rIns="0">
            <a:spAutoFit/>
          </a:bodyPr>
          <a:lstStyle/>
          <a:p>
            <a:pPr algn="just">
              <a:lnSpc>
                <a:spcPts val="2015"/>
              </a:lnSpc>
            </a:pPr>
            <a:r>
              <a:rPr lang="en-US" sz="1550" spc="31">
                <a:solidFill>
                  <a:srgbClr val="FFFFFF"/>
                </a:solidFill>
                <a:latin typeface="Montserrat"/>
              </a:rPr>
              <a:t>Khai phá dữ liệu là một bước quan trọng trước khi bạn có thể bắt đầu phân tích chúng. </a:t>
            </a:r>
          </a:p>
        </p:txBody>
      </p:sp>
      <p:pic>
        <p:nvPicPr>
          <p:cNvPr name="Picture 39" id="3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30039" y="1733723"/>
            <a:ext cx="2556816" cy="2575547"/>
          </a:xfrm>
          <a:prstGeom prst="rect">
            <a:avLst/>
          </a:prstGeom>
        </p:spPr>
      </p:pic>
      <p:pic>
        <p:nvPicPr>
          <p:cNvPr name="Picture 40" id="40"/>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259300" y="6695618"/>
            <a:ext cx="2556816" cy="2575547"/>
          </a:xfrm>
          <a:prstGeom prst="rect">
            <a:avLst/>
          </a:prstGeom>
        </p:spPr>
      </p:pic>
      <p:sp>
        <p:nvSpPr>
          <p:cNvPr name="AutoShape 41" id="41"/>
          <p:cNvSpPr/>
          <p:nvPr/>
        </p:nvSpPr>
        <p:spPr>
          <a:xfrm rot="0">
            <a:off x="14979044" y="2352764"/>
            <a:ext cx="1386321" cy="0"/>
          </a:xfrm>
          <a:prstGeom prst="line">
            <a:avLst/>
          </a:prstGeom>
          <a:ln cap="flat" w="76200">
            <a:solidFill>
              <a:srgbClr val="263F6B"/>
            </a:solidFill>
            <a:prstDash val="solid"/>
            <a:headEnd type="none" len="sm" w="sm"/>
            <a:tailEnd type="none" len="sm" w="sm"/>
          </a:ln>
        </p:spPr>
      </p:sp>
      <p:sp>
        <p:nvSpPr>
          <p:cNvPr name="AutoShape 42" id="42"/>
          <p:cNvSpPr/>
          <p:nvPr/>
        </p:nvSpPr>
        <p:spPr>
          <a:xfrm rot="0">
            <a:off x="13786921" y="2352764"/>
            <a:ext cx="1386321" cy="0"/>
          </a:xfrm>
          <a:prstGeom prst="line">
            <a:avLst/>
          </a:prstGeom>
          <a:ln cap="flat" w="76200">
            <a:solidFill>
              <a:srgbClr val="263F6B"/>
            </a:solidFill>
            <a:prstDash val="solid"/>
            <a:headEnd type="none" len="sm" w="sm"/>
            <a:tailEnd type="none" len="sm" w="sm"/>
          </a:ln>
        </p:spPr>
      </p:sp>
      <p:sp>
        <p:nvSpPr>
          <p:cNvPr name="AutoShape 43" id="43"/>
          <p:cNvSpPr/>
          <p:nvPr/>
        </p:nvSpPr>
        <p:spPr>
          <a:xfrm rot="0">
            <a:off x="12408381" y="2352764"/>
            <a:ext cx="1386321" cy="0"/>
          </a:xfrm>
          <a:prstGeom prst="line">
            <a:avLst/>
          </a:prstGeom>
          <a:ln cap="flat" w="76200">
            <a:solidFill>
              <a:srgbClr val="263F6B"/>
            </a:solidFill>
            <a:prstDash val="solid"/>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63F6B"/>
        </a:solidFill>
      </p:bgPr>
    </p:bg>
    <p:spTree>
      <p:nvGrpSpPr>
        <p:cNvPr id="1" name=""/>
        <p:cNvGrpSpPr/>
        <p:nvPr/>
      </p:nvGrpSpPr>
      <p:grpSpPr>
        <a:xfrm>
          <a:off x="0" y="0"/>
          <a:ext cx="0" cy="0"/>
          <a:chOff x="0" y="0"/>
          <a:chExt cx="0" cy="0"/>
        </a:xfrm>
      </p:grpSpPr>
      <p:sp>
        <p:nvSpPr>
          <p:cNvPr name="AutoShape 2" id="2"/>
          <p:cNvSpPr/>
          <p:nvPr/>
        </p:nvSpPr>
        <p:spPr>
          <a:xfrm rot="-1753206">
            <a:off x="-1183237" y="4465219"/>
            <a:ext cx="25783492" cy="9586163"/>
          </a:xfrm>
          <a:prstGeom prst="rect">
            <a:avLst/>
          </a:prstGeom>
          <a:solidFill>
            <a:srgbClr val="000000">
              <a:alpha val="6667"/>
            </a:srgbClr>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1783058" cy="295015"/>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476242" y="8956802"/>
            <a:ext cx="1783058" cy="295015"/>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7494137" y="698454"/>
            <a:ext cx="2556816" cy="2575547"/>
          </a:xfrm>
          <a:prstGeom prst="rect">
            <a:avLst/>
          </a:prstGeom>
        </p:spPr>
      </p:pic>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979461" y="9578419"/>
            <a:ext cx="2556816" cy="2575547"/>
          </a:xfrm>
          <a:prstGeom prst="rect">
            <a:avLst/>
          </a:prstGeom>
        </p:spPr>
      </p:pic>
      <p:sp>
        <p:nvSpPr>
          <p:cNvPr name="AutoShape 7" id="7"/>
          <p:cNvSpPr/>
          <p:nvPr/>
        </p:nvSpPr>
        <p:spPr>
          <a:xfrm rot="0">
            <a:off x="1028700" y="8302951"/>
            <a:ext cx="16230600" cy="169519"/>
          </a:xfrm>
          <a:prstGeom prst="rect">
            <a:avLst/>
          </a:prstGeom>
          <a:solidFill>
            <a:srgbClr val="FFFFFF"/>
          </a:solidFill>
        </p:spPr>
      </p:sp>
      <p:sp>
        <p:nvSpPr>
          <p:cNvPr name="AutoShape 8" id="8"/>
          <p:cNvSpPr/>
          <p:nvPr/>
        </p:nvSpPr>
        <p:spPr>
          <a:xfrm rot="0">
            <a:off x="1028700" y="1814529"/>
            <a:ext cx="16230600" cy="169519"/>
          </a:xfrm>
          <a:prstGeom prst="rect">
            <a:avLst/>
          </a:prstGeom>
          <a:solidFill>
            <a:srgbClr val="FFFFFF"/>
          </a:solidFill>
        </p:spPr>
      </p:sp>
      <p:sp>
        <p:nvSpPr>
          <p:cNvPr name="TextBox 9" id="9"/>
          <p:cNvSpPr txBox="true"/>
          <p:nvPr/>
        </p:nvSpPr>
        <p:spPr>
          <a:xfrm rot="0">
            <a:off x="1028700" y="4341219"/>
            <a:ext cx="16230600" cy="2033186"/>
          </a:xfrm>
          <a:prstGeom prst="rect">
            <a:avLst/>
          </a:prstGeom>
        </p:spPr>
        <p:txBody>
          <a:bodyPr anchor="t" rtlCol="false" tIns="0" lIns="0" bIns="0" rIns="0">
            <a:spAutoFit/>
          </a:bodyPr>
          <a:lstStyle/>
          <a:p>
            <a:pPr algn="ctr">
              <a:lnSpc>
                <a:spcPts val="14898"/>
              </a:lnSpc>
            </a:pPr>
            <a:r>
              <a:rPr lang="en-US" sz="16194" spc="-955">
                <a:solidFill>
                  <a:srgbClr val="FFFFFF"/>
                </a:solidFill>
                <a:latin typeface="Montserrat Extra-Bold"/>
              </a:rPr>
              <a:t>DEMO CODE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63F6B"/>
        </a:solidFill>
      </p:bgPr>
    </p:bg>
    <p:spTree>
      <p:nvGrpSpPr>
        <p:cNvPr id="1" name=""/>
        <p:cNvGrpSpPr/>
        <p:nvPr/>
      </p:nvGrpSpPr>
      <p:grpSpPr>
        <a:xfrm>
          <a:off x="0" y="0"/>
          <a:ext cx="0" cy="0"/>
          <a:chOff x="0" y="0"/>
          <a:chExt cx="0" cy="0"/>
        </a:xfrm>
      </p:grpSpPr>
      <p:sp>
        <p:nvSpPr>
          <p:cNvPr name="AutoShape 2" id="2"/>
          <p:cNvSpPr/>
          <p:nvPr/>
        </p:nvSpPr>
        <p:spPr>
          <a:xfrm rot="-1753206">
            <a:off x="-1183237" y="4465219"/>
            <a:ext cx="25783492" cy="9586163"/>
          </a:xfrm>
          <a:prstGeom prst="rect">
            <a:avLst/>
          </a:prstGeom>
          <a:solidFill>
            <a:srgbClr val="000000">
              <a:alpha val="6667"/>
            </a:srgbClr>
          </a:solidFill>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1783058" cy="295015"/>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476242" y="8956802"/>
            <a:ext cx="1783058" cy="295015"/>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7494137" y="698454"/>
            <a:ext cx="2556816" cy="2575547"/>
          </a:xfrm>
          <a:prstGeom prst="rect">
            <a:avLst/>
          </a:prstGeom>
        </p:spPr>
      </p:pic>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979461" y="9578419"/>
            <a:ext cx="2556816" cy="2575547"/>
          </a:xfrm>
          <a:prstGeom prst="rect">
            <a:avLst/>
          </a:prstGeom>
        </p:spPr>
      </p:pic>
      <p:sp>
        <p:nvSpPr>
          <p:cNvPr name="AutoShape 7" id="7"/>
          <p:cNvSpPr/>
          <p:nvPr/>
        </p:nvSpPr>
        <p:spPr>
          <a:xfrm rot="0">
            <a:off x="1028700" y="8302951"/>
            <a:ext cx="16230600" cy="169519"/>
          </a:xfrm>
          <a:prstGeom prst="rect">
            <a:avLst/>
          </a:prstGeom>
          <a:solidFill>
            <a:srgbClr val="FFFFFF"/>
          </a:solidFill>
        </p:spPr>
      </p:sp>
      <p:sp>
        <p:nvSpPr>
          <p:cNvPr name="AutoShape 8" id="8"/>
          <p:cNvSpPr/>
          <p:nvPr/>
        </p:nvSpPr>
        <p:spPr>
          <a:xfrm rot="0">
            <a:off x="1028700" y="1814529"/>
            <a:ext cx="16230600" cy="169519"/>
          </a:xfrm>
          <a:prstGeom prst="rect">
            <a:avLst/>
          </a:prstGeom>
          <a:solidFill>
            <a:srgbClr val="FFFFFF"/>
          </a:solidFill>
        </p:spPr>
      </p:sp>
      <p:sp>
        <p:nvSpPr>
          <p:cNvPr name="TextBox 9" id="9"/>
          <p:cNvSpPr txBox="true"/>
          <p:nvPr/>
        </p:nvSpPr>
        <p:spPr>
          <a:xfrm rot="0">
            <a:off x="1028700" y="2926758"/>
            <a:ext cx="7727311" cy="3919136"/>
          </a:xfrm>
          <a:prstGeom prst="rect">
            <a:avLst/>
          </a:prstGeom>
        </p:spPr>
        <p:txBody>
          <a:bodyPr anchor="t" rtlCol="false" tIns="0" lIns="0" bIns="0" rIns="0">
            <a:spAutoFit/>
          </a:bodyPr>
          <a:lstStyle/>
          <a:p>
            <a:pPr>
              <a:lnSpc>
                <a:spcPts val="14898"/>
              </a:lnSpc>
            </a:pPr>
            <a:r>
              <a:rPr lang="en-US" sz="16194" spc="-955">
                <a:solidFill>
                  <a:srgbClr val="FFFFFF"/>
                </a:solidFill>
                <a:latin typeface="Montserrat Extra-Bold"/>
              </a:rPr>
              <a:t>THANK YOU!</a:t>
            </a:r>
          </a:p>
        </p:txBody>
      </p:sp>
      <p:sp>
        <p:nvSpPr>
          <p:cNvPr name="TextBox 10" id="10"/>
          <p:cNvSpPr txBox="true"/>
          <p:nvPr/>
        </p:nvSpPr>
        <p:spPr>
          <a:xfrm rot="0">
            <a:off x="1028700" y="6918282"/>
            <a:ext cx="5920411" cy="432435"/>
          </a:xfrm>
          <a:prstGeom prst="rect">
            <a:avLst/>
          </a:prstGeom>
        </p:spPr>
        <p:txBody>
          <a:bodyPr anchor="t" rtlCol="false" tIns="0" lIns="0" bIns="0" rIns="0">
            <a:spAutoFit/>
          </a:bodyPr>
          <a:lstStyle/>
          <a:p>
            <a:pPr>
              <a:lnSpc>
                <a:spcPts val="3510"/>
              </a:lnSpc>
            </a:pPr>
            <a:r>
              <a:rPr lang="en-US" sz="2700">
                <a:solidFill>
                  <a:srgbClr val="FFFFFF"/>
                </a:solidFill>
                <a:latin typeface="Montserrat Italics"/>
              </a:rPr>
              <a:t>Cảm ơn mọi người đã lắng nghe!</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1753206">
            <a:off x="-1113304" y="4354356"/>
            <a:ext cx="25783492" cy="9586163"/>
          </a:xfrm>
          <a:prstGeom prst="rect">
            <a:avLst/>
          </a:prstGeom>
          <a:solidFill>
            <a:srgbClr val="545454">
              <a:alpha val="4706"/>
            </a:srgbClr>
          </a:solidFill>
        </p:spPr>
      </p:sp>
      <p:grpSp>
        <p:nvGrpSpPr>
          <p:cNvPr name="Group 3" id="3"/>
          <p:cNvGrpSpPr/>
          <p:nvPr/>
        </p:nvGrpSpPr>
        <p:grpSpPr>
          <a:xfrm rot="0">
            <a:off x="2538342" y="6475255"/>
            <a:ext cx="4113110" cy="2903329"/>
            <a:chOff x="0" y="0"/>
            <a:chExt cx="1500474" cy="1059142"/>
          </a:xfrm>
        </p:grpSpPr>
        <p:sp>
          <p:nvSpPr>
            <p:cNvPr name="Freeform 4" id="4"/>
            <p:cNvSpPr/>
            <p:nvPr/>
          </p:nvSpPr>
          <p:spPr>
            <a:xfrm>
              <a:off x="0" y="0"/>
              <a:ext cx="1500474" cy="1059143"/>
            </a:xfrm>
            <a:custGeom>
              <a:avLst/>
              <a:gdLst/>
              <a:ahLst/>
              <a:cxnLst/>
              <a:rect r="r" b="b" t="t" l="l"/>
              <a:pathLst>
                <a:path h="1059143" w="1500474">
                  <a:moveTo>
                    <a:pt x="1376013" y="1059142"/>
                  </a:moveTo>
                  <a:lnTo>
                    <a:pt x="124460" y="1059142"/>
                  </a:lnTo>
                  <a:cubicBezTo>
                    <a:pt x="55880" y="1059142"/>
                    <a:pt x="0" y="1003262"/>
                    <a:pt x="0" y="934682"/>
                  </a:cubicBezTo>
                  <a:lnTo>
                    <a:pt x="0" y="124460"/>
                  </a:lnTo>
                  <a:cubicBezTo>
                    <a:pt x="0" y="55880"/>
                    <a:pt x="55880" y="0"/>
                    <a:pt x="124460" y="0"/>
                  </a:cubicBezTo>
                  <a:lnTo>
                    <a:pt x="1376014" y="0"/>
                  </a:lnTo>
                  <a:cubicBezTo>
                    <a:pt x="1444594" y="0"/>
                    <a:pt x="1500474" y="55880"/>
                    <a:pt x="1500474" y="124460"/>
                  </a:cubicBezTo>
                  <a:lnTo>
                    <a:pt x="1500474" y="934682"/>
                  </a:lnTo>
                  <a:cubicBezTo>
                    <a:pt x="1500474" y="1003263"/>
                    <a:pt x="1444594" y="1059143"/>
                    <a:pt x="1376014" y="1059143"/>
                  </a:cubicBezTo>
                  <a:close/>
                </a:path>
              </a:pathLst>
            </a:custGeom>
            <a:solidFill>
              <a:srgbClr val="263F6B"/>
            </a:solidFill>
          </p:spPr>
        </p:sp>
      </p:grpSp>
      <p:grpSp>
        <p:nvGrpSpPr>
          <p:cNvPr name="Group 5" id="5"/>
          <p:cNvGrpSpPr/>
          <p:nvPr/>
        </p:nvGrpSpPr>
        <p:grpSpPr>
          <a:xfrm rot="0">
            <a:off x="6651452" y="3108453"/>
            <a:ext cx="4113110" cy="2903329"/>
            <a:chOff x="0" y="0"/>
            <a:chExt cx="1500474" cy="1059142"/>
          </a:xfrm>
        </p:grpSpPr>
        <p:sp>
          <p:nvSpPr>
            <p:cNvPr name="Freeform 6" id="6"/>
            <p:cNvSpPr/>
            <p:nvPr/>
          </p:nvSpPr>
          <p:spPr>
            <a:xfrm>
              <a:off x="0" y="0"/>
              <a:ext cx="1500474" cy="1059143"/>
            </a:xfrm>
            <a:custGeom>
              <a:avLst/>
              <a:gdLst/>
              <a:ahLst/>
              <a:cxnLst/>
              <a:rect r="r" b="b" t="t" l="l"/>
              <a:pathLst>
                <a:path h="1059143" w="1500474">
                  <a:moveTo>
                    <a:pt x="1376013" y="1059142"/>
                  </a:moveTo>
                  <a:lnTo>
                    <a:pt x="124460" y="1059142"/>
                  </a:lnTo>
                  <a:cubicBezTo>
                    <a:pt x="55880" y="1059142"/>
                    <a:pt x="0" y="1003262"/>
                    <a:pt x="0" y="934682"/>
                  </a:cubicBezTo>
                  <a:lnTo>
                    <a:pt x="0" y="124460"/>
                  </a:lnTo>
                  <a:cubicBezTo>
                    <a:pt x="0" y="55880"/>
                    <a:pt x="55880" y="0"/>
                    <a:pt x="124460" y="0"/>
                  </a:cubicBezTo>
                  <a:lnTo>
                    <a:pt x="1376014" y="0"/>
                  </a:lnTo>
                  <a:cubicBezTo>
                    <a:pt x="1444594" y="0"/>
                    <a:pt x="1500474" y="55880"/>
                    <a:pt x="1500474" y="124460"/>
                  </a:cubicBezTo>
                  <a:lnTo>
                    <a:pt x="1500474" y="934682"/>
                  </a:lnTo>
                  <a:cubicBezTo>
                    <a:pt x="1500474" y="1003263"/>
                    <a:pt x="1444594" y="1059143"/>
                    <a:pt x="1376014" y="1059143"/>
                  </a:cubicBezTo>
                  <a:close/>
                </a:path>
              </a:pathLst>
            </a:custGeom>
            <a:solidFill>
              <a:srgbClr val="263F6B"/>
            </a:solidFill>
          </p:spPr>
        </p:sp>
      </p:grpSp>
      <p:grpSp>
        <p:nvGrpSpPr>
          <p:cNvPr name="Group 7" id="7"/>
          <p:cNvGrpSpPr/>
          <p:nvPr/>
        </p:nvGrpSpPr>
        <p:grpSpPr>
          <a:xfrm rot="0">
            <a:off x="10764561" y="6475255"/>
            <a:ext cx="4113110" cy="2903329"/>
            <a:chOff x="0" y="0"/>
            <a:chExt cx="1500474" cy="1059142"/>
          </a:xfrm>
        </p:grpSpPr>
        <p:sp>
          <p:nvSpPr>
            <p:cNvPr name="Freeform 8" id="8"/>
            <p:cNvSpPr/>
            <p:nvPr/>
          </p:nvSpPr>
          <p:spPr>
            <a:xfrm>
              <a:off x="0" y="0"/>
              <a:ext cx="1500474" cy="1059143"/>
            </a:xfrm>
            <a:custGeom>
              <a:avLst/>
              <a:gdLst/>
              <a:ahLst/>
              <a:cxnLst/>
              <a:rect r="r" b="b" t="t" l="l"/>
              <a:pathLst>
                <a:path h="1059143" w="1500474">
                  <a:moveTo>
                    <a:pt x="1376013" y="1059142"/>
                  </a:moveTo>
                  <a:lnTo>
                    <a:pt x="124460" y="1059142"/>
                  </a:lnTo>
                  <a:cubicBezTo>
                    <a:pt x="55880" y="1059142"/>
                    <a:pt x="0" y="1003262"/>
                    <a:pt x="0" y="934682"/>
                  </a:cubicBezTo>
                  <a:lnTo>
                    <a:pt x="0" y="124460"/>
                  </a:lnTo>
                  <a:cubicBezTo>
                    <a:pt x="0" y="55880"/>
                    <a:pt x="55880" y="0"/>
                    <a:pt x="124460" y="0"/>
                  </a:cubicBezTo>
                  <a:lnTo>
                    <a:pt x="1376014" y="0"/>
                  </a:lnTo>
                  <a:cubicBezTo>
                    <a:pt x="1444594" y="0"/>
                    <a:pt x="1500474" y="55880"/>
                    <a:pt x="1500474" y="124460"/>
                  </a:cubicBezTo>
                  <a:lnTo>
                    <a:pt x="1500474" y="934682"/>
                  </a:lnTo>
                  <a:cubicBezTo>
                    <a:pt x="1500474" y="1003263"/>
                    <a:pt x="1444594" y="1059143"/>
                    <a:pt x="1376014" y="1059143"/>
                  </a:cubicBezTo>
                  <a:close/>
                </a:path>
              </a:pathLst>
            </a:custGeom>
            <a:solidFill>
              <a:srgbClr val="263F6B"/>
            </a:solidFill>
          </p:spPr>
        </p:sp>
      </p:grpSp>
      <p:sp>
        <p:nvSpPr>
          <p:cNvPr name="TextBox 9" id="9"/>
          <p:cNvSpPr txBox="true"/>
          <p:nvPr/>
        </p:nvSpPr>
        <p:spPr>
          <a:xfrm rot="0">
            <a:off x="2974335" y="7883414"/>
            <a:ext cx="3241123" cy="806450"/>
          </a:xfrm>
          <a:prstGeom prst="rect">
            <a:avLst/>
          </a:prstGeom>
        </p:spPr>
        <p:txBody>
          <a:bodyPr anchor="t" rtlCol="false" tIns="0" lIns="0" bIns="0" rIns="0">
            <a:spAutoFit/>
          </a:bodyPr>
          <a:lstStyle/>
          <a:p>
            <a:pPr algn="ctr">
              <a:lnSpc>
                <a:spcPts val="3250"/>
              </a:lnSpc>
            </a:pPr>
            <a:r>
              <a:rPr lang="en-US" sz="2500" spc="50">
                <a:solidFill>
                  <a:srgbClr val="FFFFFF"/>
                </a:solidFill>
                <a:latin typeface="Montserrat"/>
              </a:rPr>
              <a:t>Phạm Thành Trung</a:t>
            </a:r>
          </a:p>
          <a:p>
            <a:pPr algn="ctr">
              <a:lnSpc>
                <a:spcPts val="3250"/>
              </a:lnSpc>
            </a:pPr>
            <a:r>
              <a:rPr lang="en-US" sz="2500" spc="50">
                <a:solidFill>
                  <a:srgbClr val="FFFFFF"/>
                </a:solidFill>
                <a:latin typeface="Montserrat"/>
              </a:rPr>
              <a:t>20010931</a:t>
            </a:r>
          </a:p>
        </p:txBody>
      </p:sp>
      <p:sp>
        <p:nvSpPr>
          <p:cNvPr name="TextBox 10" id="10"/>
          <p:cNvSpPr txBox="true"/>
          <p:nvPr/>
        </p:nvSpPr>
        <p:spPr>
          <a:xfrm rot="0">
            <a:off x="7087445" y="4516612"/>
            <a:ext cx="3241123" cy="806450"/>
          </a:xfrm>
          <a:prstGeom prst="rect">
            <a:avLst/>
          </a:prstGeom>
        </p:spPr>
        <p:txBody>
          <a:bodyPr anchor="t" rtlCol="false" tIns="0" lIns="0" bIns="0" rIns="0">
            <a:spAutoFit/>
          </a:bodyPr>
          <a:lstStyle/>
          <a:p>
            <a:pPr algn="ctr">
              <a:lnSpc>
                <a:spcPts val="3250"/>
              </a:lnSpc>
            </a:pPr>
            <a:r>
              <a:rPr lang="en-US" sz="2500" spc="50">
                <a:solidFill>
                  <a:srgbClr val="FFFFFF"/>
                </a:solidFill>
                <a:latin typeface="Montserrat"/>
              </a:rPr>
              <a:t>Nguyễn Đức Mạnh</a:t>
            </a:r>
          </a:p>
          <a:p>
            <a:pPr algn="ctr">
              <a:lnSpc>
                <a:spcPts val="3250"/>
              </a:lnSpc>
            </a:pPr>
            <a:r>
              <a:rPr lang="en-US" sz="2500" spc="50">
                <a:solidFill>
                  <a:srgbClr val="FFFFFF"/>
                </a:solidFill>
                <a:latin typeface="Montserrat"/>
              </a:rPr>
              <a:t>20010783</a:t>
            </a:r>
          </a:p>
        </p:txBody>
      </p:sp>
      <p:sp>
        <p:nvSpPr>
          <p:cNvPr name="TextBox 11" id="11"/>
          <p:cNvSpPr txBox="true"/>
          <p:nvPr/>
        </p:nvSpPr>
        <p:spPr>
          <a:xfrm rot="0">
            <a:off x="11200555" y="7883414"/>
            <a:ext cx="3241123" cy="806450"/>
          </a:xfrm>
          <a:prstGeom prst="rect">
            <a:avLst/>
          </a:prstGeom>
        </p:spPr>
        <p:txBody>
          <a:bodyPr anchor="t" rtlCol="false" tIns="0" lIns="0" bIns="0" rIns="0">
            <a:spAutoFit/>
          </a:bodyPr>
          <a:lstStyle/>
          <a:p>
            <a:pPr algn="ctr">
              <a:lnSpc>
                <a:spcPts val="3250"/>
              </a:lnSpc>
            </a:pPr>
            <a:r>
              <a:rPr lang="en-US" sz="2500" spc="50">
                <a:solidFill>
                  <a:srgbClr val="FFFFFF"/>
                </a:solidFill>
                <a:latin typeface="Montserrat"/>
              </a:rPr>
              <a:t>Dương Minh Hiếu</a:t>
            </a:r>
          </a:p>
          <a:p>
            <a:pPr algn="ctr">
              <a:lnSpc>
                <a:spcPts val="3250"/>
              </a:lnSpc>
            </a:pPr>
            <a:r>
              <a:rPr lang="en-US" sz="2500" spc="50">
                <a:solidFill>
                  <a:srgbClr val="FFFFFF"/>
                </a:solidFill>
                <a:latin typeface="Montserrat"/>
              </a:rPr>
              <a:t>20010861</a:t>
            </a:r>
          </a:p>
        </p:txBody>
      </p:sp>
      <p:sp>
        <p:nvSpPr>
          <p:cNvPr name="TextBox 12" id="12"/>
          <p:cNvSpPr txBox="true"/>
          <p:nvPr/>
        </p:nvSpPr>
        <p:spPr>
          <a:xfrm rot="0">
            <a:off x="2538342" y="7223408"/>
            <a:ext cx="4113110" cy="396875"/>
          </a:xfrm>
          <a:prstGeom prst="rect">
            <a:avLst/>
          </a:prstGeom>
        </p:spPr>
        <p:txBody>
          <a:bodyPr anchor="t" rtlCol="false" tIns="0" lIns="0" bIns="0" rIns="0">
            <a:spAutoFit/>
          </a:bodyPr>
          <a:lstStyle/>
          <a:p>
            <a:pPr algn="ctr">
              <a:lnSpc>
                <a:spcPts val="3250"/>
              </a:lnSpc>
            </a:pPr>
            <a:r>
              <a:rPr lang="en-US" sz="2500" spc="50">
                <a:solidFill>
                  <a:srgbClr val="FFFFFF"/>
                </a:solidFill>
                <a:latin typeface="Montserrat Extra-Bold"/>
              </a:rPr>
              <a:t>Trưởng nhóm</a:t>
            </a:r>
          </a:p>
        </p:txBody>
      </p:sp>
      <p:sp>
        <p:nvSpPr>
          <p:cNvPr name="TextBox 13" id="13"/>
          <p:cNvSpPr txBox="true"/>
          <p:nvPr/>
        </p:nvSpPr>
        <p:spPr>
          <a:xfrm rot="0">
            <a:off x="6651452" y="3856606"/>
            <a:ext cx="4113110" cy="396875"/>
          </a:xfrm>
          <a:prstGeom prst="rect">
            <a:avLst/>
          </a:prstGeom>
        </p:spPr>
        <p:txBody>
          <a:bodyPr anchor="t" rtlCol="false" tIns="0" lIns="0" bIns="0" rIns="0">
            <a:spAutoFit/>
          </a:bodyPr>
          <a:lstStyle/>
          <a:p>
            <a:pPr algn="ctr">
              <a:lnSpc>
                <a:spcPts val="3250"/>
              </a:lnSpc>
            </a:pPr>
            <a:r>
              <a:rPr lang="en-US" sz="2500" spc="50">
                <a:solidFill>
                  <a:srgbClr val="FFFFFF"/>
                </a:solidFill>
                <a:latin typeface="Montserrat Extra-Bold"/>
              </a:rPr>
              <a:t>Thành viên</a:t>
            </a:r>
          </a:p>
        </p:txBody>
      </p:sp>
      <p:sp>
        <p:nvSpPr>
          <p:cNvPr name="TextBox 14" id="14"/>
          <p:cNvSpPr txBox="true"/>
          <p:nvPr/>
        </p:nvSpPr>
        <p:spPr>
          <a:xfrm rot="0">
            <a:off x="10764561" y="7223408"/>
            <a:ext cx="4113110" cy="396875"/>
          </a:xfrm>
          <a:prstGeom prst="rect">
            <a:avLst/>
          </a:prstGeom>
        </p:spPr>
        <p:txBody>
          <a:bodyPr anchor="t" rtlCol="false" tIns="0" lIns="0" bIns="0" rIns="0">
            <a:spAutoFit/>
          </a:bodyPr>
          <a:lstStyle/>
          <a:p>
            <a:pPr algn="ctr">
              <a:lnSpc>
                <a:spcPts val="3250"/>
              </a:lnSpc>
            </a:pPr>
            <a:r>
              <a:rPr lang="en-US" sz="2500" spc="50">
                <a:solidFill>
                  <a:srgbClr val="FFFFFF"/>
                </a:solidFill>
                <a:latin typeface="Montserrat Extra-Bold"/>
              </a:rPr>
              <a:t>Thành viên</a:t>
            </a:r>
          </a:p>
        </p:txBody>
      </p:sp>
      <p:sp>
        <p:nvSpPr>
          <p:cNvPr name="TextBox 15" id="15"/>
          <p:cNvSpPr txBox="true"/>
          <p:nvPr/>
        </p:nvSpPr>
        <p:spPr>
          <a:xfrm rot="0">
            <a:off x="1028700" y="1243598"/>
            <a:ext cx="7679307" cy="773870"/>
          </a:xfrm>
          <a:prstGeom prst="rect">
            <a:avLst/>
          </a:prstGeom>
        </p:spPr>
        <p:txBody>
          <a:bodyPr anchor="t" rtlCol="false" tIns="0" lIns="0" bIns="0" rIns="0">
            <a:spAutoFit/>
          </a:bodyPr>
          <a:lstStyle/>
          <a:p>
            <a:pPr>
              <a:lnSpc>
                <a:spcPts val="5761"/>
              </a:lnSpc>
            </a:pPr>
            <a:r>
              <a:rPr lang="en-US" sz="5879" spc="-346">
                <a:solidFill>
                  <a:srgbClr val="263F6B"/>
                </a:solidFill>
                <a:latin typeface="Montserrat Extra-Bold Italics"/>
              </a:rPr>
              <a:t>THÀNH VIÊN NHÓM</a:t>
            </a:r>
          </a:p>
        </p:txBody>
      </p:sp>
      <p:sp>
        <p:nvSpPr>
          <p:cNvPr name="AutoShape 16" id="16"/>
          <p:cNvSpPr/>
          <p:nvPr/>
        </p:nvSpPr>
        <p:spPr>
          <a:xfrm rot="-2655355">
            <a:off x="5061316" y="3383866"/>
            <a:ext cx="1833692" cy="0"/>
          </a:xfrm>
          <a:prstGeom prst="line">
            <a:avLst/>
          </a:prstGeom>
          <a:ln cap="rnd" w="47625">
            <a:solidFill>
              <a:srgbClr val="263F6B"/>
            </a:solidFill>
            <a:prstDash val="solid"/>
            <a:headEnd type="oval" len="lg" w="lg"/>
            <a:tailEnd type="oval" len="lg" w="lg"/>
          </a:ln>
        </p:spPr>
      </p:sp>
      <p:sp>
        <p:nvSpPr>
          <p:cNvPr name="AutoShape 17" id="17"/>
          <p:cNvSpPr/>
          <p:nvPr/>
        </p:nvSpPr>
        <p:spPr>
          <a:xfrm rot="-2655355">
            <a:off x="13287535" y="3383866"/>
            <a:ext cx="1833692" cy="0"/>
          </a:xfrm>
          <a:prstGeom prst="line">
            <a:avLst/>
          </a:prstGeom>
          <a:ln cap="rnd" w="47625">
            <a:solidFill>
              <a:srgbClr val="263F6B"/>
            </a:solidFill>
            <a:prstDash val="solid"/>
            <a:headEnd type="oval" len="lg" w="lg"/>
            <a:tailEnd type="oval" len="lg" w="lg"/>
          </a:ln>
        </p:spPr>
      </p:sp>
      <p:sp>
        <p:nvSpPr>
          <p:cNvPr name="AutoShape 18" id="18"/>
          <p:cNvSpPr/>
          <p:nvPr/>
        </p:nvSpPr>
        <p:spPr>
          <a:xfrm rot="-8100000">
            <a:off x="8746576" y="7116589"/>
            <a:ext cx="1833692" cy="0"/>
          </a:xfrm>
          <a:prstGeom prst="line">
            <a:avLst/>
          </a:prstGeom>
          <a:ln cap="rnd" w="47625">
            <a:solidFill>
              <a:srgbClr val="263F6B"/>
            </a:solidFill>
            <a:prstDash val="solid"/>
            <a:headEnd type="oval" len="lg" w="lg"/>
            <a:tailEnd type="oval" len="lg" w="lg"/>
          </a:ln>
        </p:spPr>
      </p:sp>
      <p:sp>
        <p:nvSpPr>
          <p:cNvPr name="AutoShape 19" id="19"/>
          <p:cNvSpPr/>
          <p:nvPr/>
        </p:nvSpPr>
        <p:spPr>
          <a:xfrm rot="-2700000">
            <a:off x="15641497" y="9043300"/>
            <a:ext cx="5293007" cy="2487400"/>
          </a:xfrm>
          <a:prstGeom prst="rect">
            <a:avLst/>
          </a:prstGeom>
          <a:solidFill>
            <a:srgbClr val="213559"/>
          </a:solidFill>
        </p:spPr>
      </p:sp>
      <p:sp>
        <p:nvSpPr>
          <p:cNvPr name="AutoShape 20" id="20"/>
          <p:cNvSpPr/>
          <p:nvPr/>
        </p:nvSpPr>
        <p:spPr>
          <a:xfrm rot="-2700000">
            <a:off x="-2646503" y="-1243700"/>
            <a:ext cx="5293007" cy="2487400"/>
          </a:xfrm>
          <a:prstGeom prst="rect">
            <a:avLst/>
          </a:prstGeom>
          <a:solidFill>
            <a:srgbClr val="213559"/>
          </a:solid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1753206">
            <a:off x="-1113304" y="4354356"/>
            <a:ext cx="25783492" cy="9586163"/>
          </a:xfrm>
          <a:prstGeom prst="rect">
            <a:avLst/>
          </a:prstGeom>
          <a:solidFill>
            <a:srgbClr val="545454">
              <a:alpha val="4706"/>
            </a:srgbClr>
          </a:solidFill>
        </p:spPr>
      </p:sp>
      <p:pic>
        <p:nvPicPr>
          <p:cNvPr name="Picture 3" id="3"/>
          <p:cNvPicPr>
            <a:picLocks noChangeAspect="true"/>
          </p:cNvPicPr>
          <p:nvPr/>
        </p:nvPicPr>
        <p:blipFill>
          <a:blip r:embed="rId2">
            <a:alphaModFix amt="50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297214" y="-726996"/>
            <a:ext cx="11740992" cy="11740992"/>
          </a:xfrm>
          <a:prstGeom prst="rect">
            <a:avLst/>
          </a:prstGeom>
        </p:spPr>
      </p:pic>
      <p:sp>
        <p:nvSpPr>
          <p:cNvPr name="AutoShape 4" id="4"/>
          <p:cNvSpPr/>
          <p:nvPr/>
        </p:nvSpPr>
        <p:spPr>
          <a:xfrm rot="0">
            <a:off x="-1372224" y="-86207"/>
            <a:ext cx="19979735" cy="10810318"/>
          </a:xfrm>
          <a:prstGeom prst="rect">
            <a:avLst/>
          </a:prstGeom>
          <a:solidFill>
            <a:srgbClr val="213559"/>
          </a:solidFill>
        </p:spPr>
      </p:sp>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071134" y="1054482"/>
            <a:ext cx="1783058" cy="295015"/>
          </a:xfrm>
          <a:prstGeom prst="rect">
            <a:avLst/>
          </a:prstGeom>
        </p:spPr>
      </p:pic>
      <p:sp>
        <p:nvSpPr>
          <p:cNvPr name="AutoShape 6" id="6"/>
          <p:cNvSpPr/>
          <p:nvPr/>
        </p:nvSpPr>
        <p:spPr>
          <a:xfrm rot="-5400000">
            <a:off x="13018986" y="5376538"/>
            <a:ext cx="6492240" cy="0"/>
          </a:xfrm>
          <a:prstGeom prst="line">
            <a:avLst/>
          </a:prstGeom>
          <a:ln cap="rnd" w="9525">
            <a:solidFill>
              <a:srgbClr val="FFFFFF"/>
            </a:solidFill>
            <a:prstDash val="solid"/>
            <a:headEnd type="none" len="sm" w="sm"/>
            <a:tailEnd type="none" len="sm" w="sm"/>
          </a:ln>
        </p:spPr>
      </p:sp>
      <p:grpSp>
        <p:nvGrpSpPr>
          <p:cNvPr name="Group 7" id="7"/>
          <p:cNvGrpSpPr/>
          <p:nvPr/>
        </p:nvGrpSpPr>
        <p:grpSpPr>
          <a:xfrm rot="0">
            <a:off x="-5547973" y="0"/>
            <a:ext cx="10287000" cy="10287000"/>
            <a:chOff x="0" y="0"/>
            <a:chExt cx="812800" cy="812800"/>
          </a:xfrm>
        </p:grpSpPr>
        <p:sp>
          <p:nvSpPr>
            <p:cNvPr name="Freeform 8" id="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2D8BBA"/>
            </a:solidFill>
          </p:spPr>
        </p:sp>
        <p:sp>
          <p:nvSpPr>
            <p:cNvPr name="TextBox 9" id="9"/>
            <p:cNvSpPr txBox="true"/>
            <p:nvPr/>
          </p:nvSpPr>
          <p:spPr>
            <a:xfrm>
              <a:off x="76200" y="57150"/>
              <a:ext cx="660400" cy="679450"/>
            </a:xfrm>
            <a:prstGeom prst="rect">
              <a:avLst/>
            </a:prstGeom>
          </p:spPr>
          <p:txBody>
            <a:bodyPr anchor="ctr" rtlCol="false" tIns="50800" lIns="50800" bIns="50800" rIns="50800"/>
            <a:lstStyle/>
            <a:p>
              <a:pPr algn="ctr">
                <a:lnSpc>
                  <a:spcPts val="3250"/>
                </a:lnSpc>
              </a:pPr>
            </a:p>
          </p:txBody>
        </p:sp>
      </p:grpSp>
      <p:grpSp>
        <p:nvGrpSpPr>
          <p:cNvPr name="Group 10" id="10"/>
          <p:cNvGrpSpPr/>
          <p:nvPr/>
        </p:nvGrpSpPr>
        <p:grpSpPr>
          <a:xfrm rot="0">
            <a:off x="0" y="7073474"/>
            <a:ext cx="7029156" cy="7029156"/>
            <a:chOff x="0" y="0"/>
            <a:chExt cx="812800" cy="812800"/>
          </a:xfrm>
        </p:grpSpPr>
        <p:sp>
          <p:nvSpPr>
            <p:cNvPr name="Freeform 11" id="1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242AF">
                <a:alpha val="69804"/>
              </a:srgbClr>
            </a:solidFill>
          </p:spPr>
        </p:sp>
        <p:sp>
          <p:nvSpPr>
            <p:cNvPr name="TextBox 12" id="12"/>
            <p:cNvSpPr txBox="true"/>
            <p:nvPr/>
          </p:nvSpPr>
          <p:spPr>
            <a:xfrm>
              <a:off x="76200" y="57150"/>
              <a:ext cx="660400" cy="679450"/>
            </a:xfrm>
            <a:prstGeom prst="rect">
              <a:avLst/>
            </a:prstGeom>
          </p:spPr>
          <p:txBody>
            <a:bodyPr anchor="ctr" rtlCol="false" tIns="50800" lIns="50800" bIns="50800" rIns="50800"/>
            <a:lstStyle/>
            <a:p>
              <a:pPr algn="ctr">
                <a:lnSpc>
                  <a:spcPts val="3250"/>
                </a:lnSpc>
              </a:pPr>
            </a:p>
          </p:txBody>
        </p:sp>
      </p:grpSp>
      <p:sp>
        <p:nvSpPr>
          <p:cNvPr name="TextBox 13" id="13"/>
          <p:cNvSpPr txBox="true"/>
          <p:nvPr/>
        </p:nvSpPr>
        <p:spPr>
          <a:xfrm rot="0">
            <a:off x="9144000" y="1473322"/>
            <a:ext cx="6123635" cy="1551376"/>
          </a:xfrm>
          <a:prstGeom prst="rect">
            <a:avLst/>
          </a:prstGeom>
        </p:spPr>
        <p:txBody>
          <a:bodyPr anchor="t" rtlCol="false" tIns="0" lIns="0" bIns="0" rIns="0">
            <a:spAutoFit/>
          </a:bodyPr>
          <a:lstStyle/>
          <a:p>
            <a:pPr algn="just">
              <a:lnSpc>
                <a:spcPts val="5958"/>
              </a:lnSpc>
            </a:pPr>
            <a:r>
              <a:rPr lang="en-US" sz="6080" spc="-358">
                <a:solidFill>
                  <a:srgbClr val="FFFFFF"/>
                </a:solidFill>
                <a:latin typeface="Montserrat Extra-Bold"/>
              </a:rPr>
              <a:t>DATA LAKE LÀ GÌ?</a:t>
            </a:r>
          </a:p>
        </p:txBody>
      </p:sp>
      <p:sp>
        <p:nvSpPr>
          <p:cNvPr name="TextBox 14" id="14"/>
          <p:cNvSpPr txBox="true"/>
          <p:nvPr/>
        </p:nvSpPr>
        <p:spPr>
          <a:xfrm rot="0">
            <a:off x="9144000" y="3494032"/>
            <a:ext cx="6400867" cy="1727200"/>
          </a:xfrm>
          <a:prstGeom prst="rect">
            <a:avLst/>
          </a:prstGeom>
        </p:spPr>
        <p:txBody>
          <a:bodyPr anchor="t" rtlCol="false" tIns="0" lIns="0" bIns="0" rIns="0">
            <a:spAutoFit/>
          </a:bodyPr>
          <a:lstStyle/>
          <a:p>
            <a:pPr algn="just">
              <a:lnSpc>
                <a:spcPts val="3499"/>
              </a:lnSpc>
            </a:pPr>
            <a:r>
              <a:rPr lang="en-US" sz="2499" spc="49">
                <a:solidFill>
                  <a:srgbClr val="FFFFFF"/>
                </a:solidFill>
                <a:latin typeface="Montserrat"/>
              </a:rPr>
              <a:t>Hồ dữ liệu là một kho lưu trữ tập trung cho phép bạn lưu trữ tất cả dữ liệu có cấu trúc và phi cấu trúc của mình ở bất kỳ quy mô nào</a:t>
            </a:r>
          </a:p>
        </p:txBody>
      </p:sp>
      <p:sp>
        <p:nvSpPr>
          <p:cNvPr name="TextBox 15" id="15"/>
          <p:cNvSpPr txBox="true"/>
          <p:nvPr/>
        </p:nvSpPr>
        <p:spPr>
          <a:xfrm rot="0">
            <a:off x="9144000" y="5918075"/>
            <a:ext cx="6400867" cy="1727200"/>
          </a:xfrm>
          <a:prstGeom prst="rect">
            <a:avLst/>
          </a:prstGeom>
        </p:spPr>
        <p:txBody>
          <a:bodyPr anchor="t" rtlCol="false" tIns="0" lIns="0" bIns="0" rIns="0">
            <a:spAutoFit/>
          </a:bodyPr>
          <a:lstStyle/>
          <a:p>
            <a:pPr algn="just">
              <a:lnSpc>
                <a:spcPts val="3499"/>
              </a:lnSpc>
            </a:pPr>
            <a:r>
              <a:rPr lang="en-US" sz="2499" spc="49">
                <a:solidFill>
                  <a:srgbClr val="FFFFFF"/>
                </a:solidFill>
                <a:latin typeface="Montserrat"/>
              </a:rPr>
              <a:t>Bạn có thể lưu trữ dữ liệu của mình nguyên trạng mà không cần phải cấu trúc dữ liệu trước và chạy các loại phân tích khác nhau</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1753206">
            <a:off x="-1113304" y="4354356"/>
            <a:ext cx="25783492" cy="9586163"/>
          </a:xfrm>
          <a:prstGeom prst="rect">
            <a:avLst/>
          </a:prstGeom>
          <a:solidFill>
            <a:srgbClr val="545454">
              <a:alpha val="4706"/>
            </a:srgbClr>
          </a:solidFill>
        </p:spPr>
      </p:sp>
      <p:grpSp>
        <p:nvGrpSpPr>
          <p:cNvPr name="Group 3" id="3"/>
          <p:cNvGrpSpPr/>
          <p:nvPr/>
        </p:nvGrpSpPr>
        <p:grpSpPr>
          <a:xfrm rot="0">
            <a:off x="7527747" y="-1825476"/>
            <a:ext cx="16230600" cy="16230600"/>
            <a:chOff x="0" y="0"/>
            <a:chExt cx="6350000" cy="6350000"/>
          </a:xfrm>
        </p:grpSpPr>
        <p:sp>
          <p:nvSpPr>
            <p:cNvPr name="Freeform 4" id="4"/>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263F6B"/>
            </a:solidFill>
          </p:spPr>
        </p:sp>
      </p:grpSp>
      <p:grpSp>
        <p:nvGrpSpPr>
          <p:cNvPr name="Group 5" id="5"/>
          <p:cNvGrpSpPr>
            <a:grpSpLocks noChangeAspect="true"/>
          </p:cNvGrpSpPr>
          <p:nvPr/>
        </p:nvGrpSpPr>
        <p:grpSpPr>
          <a:xfrm rot="0">
            <a:off x="8002557" y="1028700"/>
            <a:ext cx="12008422" cy="12008374"/>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71569" r="-12056" t="0" b="0"/>
              </a:stretch>
            </a:blipFill>
          </p:spPr>
        </p:sp>
      </p:grpSp>
      <p:sp>
        <p:nvSpPr>
          <p:cNvPr name="TextBox 7" id="7"/>
          <p:cNvSpPr txBox="true"/>
          <p:nvPr/>
        </p:nvSpPr>
        <p:spPr>
          <a:xfrm rot="0">
            <a:off x="848318" y="4594485"/>
            <a:ext cx="6123635" cy="2438402"/>
          </a:xfrm>
          <a:prstGeom prst="rect">
            <a:avLst/>
          </a:prstGeom>
        </p:spPr>
        <p:txBody>
          <a:bodyPr anchor="t" rtlCol="false" tIns="0" lIns="0" bIns="0" rIns="0">
            <a:spAutoFit/>
          </a:bodyPr>
          <a:lstStyle/>
          <a:p>
            <a:pPr marL="647697" indent="-323848" lvl="1">
              <a:lnSpc>
                <a:spcPts val="6749"/>
              </a:lnSpc>
              <a:buFont typeface="Arial"/>
              <a:buChar char="•"/>
            </a:pPr>
            <a:r>
              <a:rPr lang="en-US" sz="2999" spc="59">
                <a:solidFill>
                  <a:srgbClr val="212423"/>
                </a:solidFill>
                <a:latin typeface="Montserrat"/>
              </a:rPr>
              <a:t>Data Puddle</a:t>
            </a:r>
          </a:p>
          <a:p>
            <a:pPr marL="647697" indent="-323848" lvl="1">
              <a:lnSpc>
                <a:spcPts val="6749"/>
              </a:lnSpc>
              <a:buFont typeface="Arial"/>
              <a:buChar char="•"/>
            </a:pPr>
            <a:r>
              <a:rPr lang="en-US" sz="2999" spc="59">
                <a:solidFill>
                  <a:srgbClr val="212423"/>
                </a:solidFill>
                <a:latin typeface="Montserrat"/>
              </a:rPr>
              <a:t>Data Pond</a:t>
            </a:r>
          </a:p>
          <a:p>
            <a:pPr marL="647697" indent="-323848" lvl="1">
              <a:lnSpc>
                <a:spcPts val="6749"/>
              </a:lnSpc>
              <a:buFont typeface="Arial"/>
              <a:buChar char="•"/>
            </a:pPr>
            <a:r>
              <a:rPr lang="en-US" sz="2999" spc="59">
                <a:solidFill>
                  <a:srgbClr val="212423"/>
                </a:solidFill>
                <a:latin typeface="Montserrat"/>
              </a:rPr>
              <a:t>Data Ocean</a:t>
            </a:r>
          </a:p>
        </p:txBody>
      </p:sp>
      <p:pic>
        <p:nvPicPr>
          <p:cNvPr name="Picture 8" id="8"/>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5476242" y="8852422"/>
            <a:ext cx="1783058" cy="295015"/>
          </a:xfrm>
          <a:prstGeom prst="rect">
            <a:avLst/>
          </a:prstGeom>
        </p:spPr>
      </p:pic>
      <p:pic>
        <p:nvPicPr>
          <p:cNvPr name="Picture 9" id="9"/>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028700" y="1028700"/>
            <a:ext cx="1783058" cy="295015"/>
          </a:xfrm>
          <a:prstGeom prst="rect">
            <a:avLst/>
          </a:prstGeom>
        </p:spPr>
      </p:pic>
      <p:sp>
        <p:nvSpPr>
          <p:cNvPr name="TextBox 10" id="10"/>
          <p:cNvSpPr txBox="true"/>
          <p:nvPr/>
        </p:nvSpPr>
        <p:spPr>
          <a:xfrm rot="0">
            <a:off x="848318" y="2832101"/>
            <a:ext cx="6679429" cy="1562100"/>
          </a:xfrm>
          <a:prstGeom prst="rect">
            <a:avLst/>
          </a:prstGeom>
        </p:spPr>
        <p:txBody>
          <a:bodyPr anchor="t" rtlCol="false" tIns="0" lIns="0" bIns="0" rIns="0">
            <a:spAutoFit/>
          </a:bodyPr>
          <a:lstStyle/>
          <a:p>
            <a:pPr algn="just">
              <a:lnSpc>
                <a:spcPts val="6299"/>
              </a:lnSpc>
            </a:pPr>
            <a:r>
              <a:rPr lang="en-US" sz="4500">
                <a:solidFill>
                  <a:srgbClr val="212423"/>
                </a:solidFill>
                <a:latin typeface="Noto Sans Bold"/>
              </a:rPr>
              <a:t>Giải nghĩa Data Lake -</a:t>
            </a:r>
          </a:p>
          <a:p>
            <a:pPr algn="just">
              <a:lnSpc>
                <a:spcPts val="6299"/>
              </a:lnSpc>
            </a:pPr>
            <a:r>
              <a:rPr lang="en-US" sz="4500">
                <a:solidFill>
                  <a:srgbClr val="212423"/>
                </a:solidFill>
                <a:latin typeface="Noto Sans Bold"/>
              </a:rPr>
              <a:t>Các kiến trúc xây dựng</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4816593" cy="2709333"/>
          </a:xfrm>
        </p:grpSpPr>
        <p:sp>
          <p:nvSpPr>
            <p:cNvPr name="Freeform 3" id="3"/>
            <p:cNvSpPr/>
            <p:nvPr/>
          </p:nvSpPr>
          <p:spPr>
            <a:xfrm>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FFFFFF"/>
            </a:solidFill>
          </p:spPr>
        </p:sp>
        <p:sp>
          <p:nvSpPr>
            <p:cNvPr name="TextBox 4" id="4"/>
            <p:cNvSpPr txBox="true"/>
            <p:nvPr/>
          </p:nvSpPr>
          <p:spPr>
            <a:xfrm>
              <a:off x="0" y="-19050"/>
              <a:ext cx="812800" cy="831850"/>
            </a:xfrm>
            <a:prstGeom prst="rect">
              <a:avLst/>
            </a:prstGeom>
          </p:spPr>
          <p:txBody>
            <a:bodyPr anchor="ctr" rtlCol="false" tIns="50800" lIns="50800" bIns="50800" rIns="50800"/>
            <a:lstStyle/>
            <a:p>
              <a:pPr algn="ctr">
                <a:lnSpc>
                  <a:spcPts val="3250"/>
                </a:lnSpc>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a:off x="0" y="0"/>
              <a:ext cx="4274726" cy="2167467"/>
            </a:xfrm>
            <a:custGeom>
              <a:avLst/>
              <a:gdLst/>
              <a:ahLst/>
              <a:cxnLst/>
              <a:rect r="r" b="b" t="t" l="l"/>
              <a:pathLst>
                <a:path h="2167467" w="4274726">
                  <a:moveTo>
                    <a:pt x="0" y="0"/>
                  </a:moveTo>
                  <a:lnTo>
                    <a:pt x="4274726" y="0"/>
                  </a:lnTo>
                  <a:lnTo>
                    <a:pt x="4274726" y="2167467"/>
                  </a:lnTo>
                  <a:lnTo>
                    <a:pt x="0" y="2167467"/>
                  </a:lnTo>
                  <a:close/>
                </a:path>
              </a:pathLst>
            </a:custGeom>
            <a:solidFill>
              <a:srgbClr val="213559"/>
            </a:solidFill>
          </p:spPr>
        </p:sp>
        <p:sp>
          <p:nvSpPr>
            <p:cNvPr name="TextBox 7" id="7"/>
            <p:cNvSpPr txBox="true"/>
            <p:nvPr/>
          </p:nvSpPr>
          <p:spPr>
            <a:xfrm>
              <a:off x="0" y="-19050"/>
              <a:ext cx="812800" cy="831850"/>
            </a:xfrm>
            <a:prstGeom prst="rect">
              <a:avLst/>
            </a:prstGeom>
          </p:spPr>
          <p:txBody>
            <a:bodyPr anchor="ctr" rtlCol="false" tIns="50800" lIns="50800" bIns="50800" rIns="50800"/>
            <a:lstStyle/>
            <a:p>
              <a:pPr algn="ctr">
                <a:lnSpc>
                  <a:spcPts val="3250"/>
                </a:lnSpc>
              </a:pPr>
            </a:p>
          </p:txBody>
        </p:sp>
      </p:grpSp>
      <p:grpSp>
        <p:nvGrpSpPr>
          <p:cNvPr name="Group 8" id="8"/>
          <p:cNvGrpSpPr/>
          <p:nvPr/>
        </p:nvGrpSpPr>
        <p:grpSpPr>
          <a:xfrm rot="0">
            <a:off x="1028700" y="1028700"/>
            <a:ext cx="5283869" cy="8229600"/>
            <a:chOff x="0" y="0"/>
            <a:chExt cx="1391636" cy="2167467"/>
          </a:xfrm>
        </p:grpSpPr>
        <p:sp>
          <p:nvSpPr>
            <p:cNvPr name="Freeform 9" id="9"/>
            <p:cNvSpPr/>
            <p:nvPr/>
          </p:nvSpPr>
          <p:spPr>
            <a:xfrm>
              <a:off x="0" y="0"/>
              <a:ext cx="1391636" cy="2167467"/>
            </a:xfrm>
            <a:custGeom>
              <a:avLst/>
              <a:gdLst/>
              <a:ahLst/>
              <a:cxnLst/>
              <a:rect r="r" b="b" t="t" l="l"/>
              <a:pathLst>
                <a:path h="2167467" w="1391636">
                  <a:moveTo>
                    <a:pt x="0" y="0"/>
                  </a:moveTo>
                  <a:lnTo>
                    <a:pt x="1391636" y="0"/>
                  </a:lnTo>
                  <a:lnTo>
                    <a:pt x="1391636" y="2167467"/>
                  </a:lnTo>
                  <a:lnTo>
                    <a:pt x="0" y="2167467"/>
                  </a:lnTo>
                  <a:close/>
                </a:path>
              </a:pathLst>
            </a:custGeom>
            <a:solidFill>
              <a:srgbClr val="2D8BBA"/>
            </a:solidFill>
          </p:spPr>
        </p:sp>
        <p:sp>
          <p:nvSpPr>
            <p:cNvPr name="TextBox 10" id="10"/>
            <p:cNvSpPr txBox="true"/>
            <p:nvPr/>
          </p:nvSpPr>
          <p:spPr>
            <a:xfrm>
              <a:off x="0" y="-19050"/>
              <a:ext cx="812800" cy="831850"/>
            </a:xfrm>
            <a:prstGeom prst="rect">
              <a:avLst/>
            </a:prstGeom>
          </p:spPr>
          <p:txBody>
            <a:bodyPr anchor="ctr" rtlCol="false" tIns="50800" lIns="50800" bIns="50800" rIns="50800"/>
            <a:lstStyle/>
            <a:p>
              <a:pPr algn="ctr">
                <a:lnSpc>
                  <a:spcPts val="3250"/>
                </a:lnSpc>
              </a:pPr>
            </a:p>
          </p:txBody>
        </p:sp>
      </p:grpSp>
      <p:grpSp>
        <p:nvGrpSpPr>
          <p:cNvPr name="Group 11" id="11"/>
          <p:cNvGrpSpPr/>
          <p:nvPr/>
        </p:nvGrpSpPr>
        <p:grpSpPr>
          <a:xfrm rot="0">
            <a:off x="12141649" y="1028700"/>
            <a:ext cx="5394681" cy="8229600"/>
            <a:chOff x="0" y="0"/>
            <a:chExt cx="1420821" cy="2167467"/>
          </a:xfrm>
        </p:grpSpPr>
        <p:sp>
          <p:nvSpPr>
            <p:cNvPr name="Freeform 12" id="12"/>
            <p:cNvSpPr/>
            <p:nvPr/>
          </p:nvSpPr>
          <p:spPr>
            <a:xfrm>
              <a:off x="0" y="0"/>
              <a:ext cx="1420821" cy="2167467"/>
            </a:xfrm>
            <a:custGeom>
              <a:avLst/>
              <a:gdLst/>
              <a:ahLst/>
              <a:cxnLst/>
              <a:rect r="r" b="b" t="t" l="l"/>
              <a:pathLst>
                <a:path h="2167467" w="1420821">
                  <a:moveTo>
                    <a:pt x="0" y="0"/>
                  </a:moveTo>
                  <a:lnTo>
                    <a:pt x="1420821" y="0"/>
                  </a:lnTo>
                  <a:lnTo>
                    <a:pt x="1420821" y="2167467"/>
                  </a:lnTo>
                  <a:lnTo>
                    <a:pt x="0" y="2167467"/>
                  </a:lnTo>
                  <a:close/>
                </a:path>
              </a:pathLst>
            </a:custGeom>
            <a:solidFill>
              <a:srgbClr val="2D8BBA"/>
            </a:solidFill>
          </p:spPr>
        </p:sp>
        <p:sp>
          <p:nvSpPr>
            <p:cNvPr name="TextBox 13" id="13"/>
            <p:cNvSpPr txBox="true"/>
            <p:nvPr/>
          </p:nvSpPr>
          <p:spPr>
            <a:xfrm>
              <a:off x="0" y="-19050"/>
              <a:ext cx="812800" cy="831850"/>
            </a:xfrm>
            <a:prstGeom prst="rect">
              <a:avLst/>
            </a:prstGeom>
          </p:spPr>
          <p:txBody>
            <a:bodyPr anchor="ctr" rtlCol="false" tIns="50800" lIns="50800" bIns="50800" rIns="50800"/>
            <a:lstStyle/>
            <a:p>
              <a:pPr algn="ctr">
                <a:lnSpc>
                  <a:spcPts val="3250"/>
                </a:lnSpc>
              </a:pPr>
            </a:p>
          </p:txBody>
        </p:sp>
      </p:grpSp>
      <p:sp>
        <p:nvSpPr>
          <p:cNvPr name="TextBox 14" id="14"/>
          <p:cNvSpPr txBox="true"/>
          <p:nvPr/>
        </p:nvSpPr>
        <p:spPr>
          <a:xfrm rot="0">
            <a:off x="1703722" y="1720151"/>
            <a:ext cx="3933825" cy="781049"/>
          </a:xfrm>
          <a:prstGeom prst="rect">
            <a:avLst/>
          </a:prstGeom>
        </p:spPr>
        <p:txBody>
          <a:bodyPr anchor="t" rtlCol="false" tIns="0" lIns="0" bIns="0" rIns="0">
            <a:spAutoFit/>
          </a:bodyPr>
          <a:lstStyle/>
          <a:p>
            <a:pPr algn="ctr">
              <a:lnSpc>
                <a:spcPts val="6300"/>
              </a:lnSpc>
            </a:pPr>
            <a:r>
              <a:rPr lang="en-US" sz="4500">
                <a:solidFill>
                  <a:srgbClr val="FFFFFF"/>
                </a:solidFill>
                <a:latin typeface="DejaVu Serif Bold"/>
              </a:rPr>
              <a:t>Data Puddle</a:t>
            </a:r>
          </a:p>
        </p:txBody>
      </p:sp>
      <p:sp>
        <p:nvSpPr>
          <p:cNvPr name="TextBox 15" id="15"/>
          <p:cNvSpPr txBox="true"/>
          <p:nvPr/>
        </p:nvSpPr>
        <p:spPr>
          <a:xfrm rot="0">
            <a:off x="7560234" y="1729676"/>
            <a:ext cx="3333750" cy="771525"/>
          </a:xfrm>
          <a:prstGeom prst="rect">
            <a:avLst/>
          </a:prstGeom>
        </p:spPr>
        <p:txBody>
          <a:bodyPr anchor="t" rtlCol="false" tIns="0" lIns="0" bIns="0" rIns="0">
            <a:spAutoFit/>
          </a:bodyPr>
          <a:lstStyle/>
          <a:p>
            <a:pPr algn="ctr">
              <a:lnSpc>
                <a:spcPts val="6299"/>
              </a:lnSpc>
            </a:pPr>
            <a:r>
              <a:rPr lang="en-US" sz="4500">
                <a:solidFill>
                  <a:srgbClr val="FFFFFF"/>
                </a:solidFill>
                <a:latin typeface="DejaVu Serif Bold"/>
              </a:rPr>
              <a:t>Data Pond</a:t>
            </a:r>
          </a:p>
        </p:txBody>
      </p:sp>
      <p:sp>
        <p:nvSpPr>
          <p:cNvPr name="TextBox 16" id="16"/>
          <p:cNvSpPr txBox="true"/>
          <p:nvPr/>
        </p:nvSpPr>
        <p:spPr>
          <a:xfrm rot="0">
            <a:off x="12986377" y="1729676"/>
            <a:ext cx="3705225" cy="771525"/>
          </a:xfrm>
          <a:prstGeom prst="rect">
            <a:avLst/>
          </a:prstGeom>
        </p:spPr>
        <p:txBody>
          <a:bodyPr anchor="t" rtlCol="false" tIns="0" lIns="0" bIns="0" rIns="0">
            <a:spAutoFit/>
          </a:bodyPr>
          <a:lstStyle/>
          <a:p>
            <a:pPr algn="ctr">
              <a:lnSpc>
                <a:spcPts val="6299"/>
              </a:lnSpc>
            </a:pPr>
            <a:r>
              <a:rPr lang="en-US" sz="4500">
                <a:solidFill>
                  <a:srgbClr val="FFFFFF"/>
                </a:solidFill>
                <a:latin typeface="DejaVu Serif Bold"/>
              </a:rPr>
              <a:t>Data Ocean</a:t>
            </a:r>
          </a:p>
        </p:txBody>
      </p:sp>
      <p:sp>
        <p:nvSpPr>
          <p:cNvPr name="TextBox 17" id="17"/>
          <p:cNvSpPr txBox="true"/>
          <p:nvPr/>
        </p:nvSpPr>
        <p:spPr>
          <a:xfrm rot="0">
            <a:off x="1703722" y="3014873"/>
            <a:ext cx="3933825" cy="3713635"/>
          </a:xfrm>
          <a:prstGeom prst="rect">
            <a:avLst/>
          </a:prstGeom>
        </p:spPr>
        <p:txBody>
          <a:bodyPr anchor="t" rtlCol="false" tIns="0" lIns="0" bIns="0" rIns="0">
            <a:spAutoFit/>
          </a:bodyPr>
          <a:lstStyle/>
          <a:p>
            <a:pPr algn="ctr">
              <a:lnSpc>
                <a:spcPts val="4261"/>
              </a:lnSpc>
            </a:pPr>
            <a:r>
              <a:rPr lang="en-US" sz="3043">
                <a:solidFill>
                  <a:srgbClr val="FFFFFF"/>
                </a:solidFill>
                <a:latin typeface="Faustina Regular"/>
              </a:rPr>
              <a:t>là một vùng dữ liệu, cơ bản như một Data Mart với một mục đích hoặc phục vụ cho một dự án. Áp dụng trong những bước đầu tiên áp dụng công nghệ Big Data</a:t>
            </a:r>
          </a:p>
        </p:txBody>
      </p:sp>
      <p:sp>
        <p:nvSpPr>
          <p:cNvPr name="TextBox 18" id="18"/>
          <p:cNvSpPr txBox="true"/>
          <p:nvPr/>
        </p:nvSpPr>
        <p:spPr>
          <a:xfrm rot="0">
            <a:off x="7036554" y="3024398"/>
            <a:ext cx="4381109" cy="5210175"/>
          </a:xfrm>
          <a:prstGeom prst="rect">
            <a:avLst/>
          </a:prstGeom>
        </p:spPr>
        <p:txBody>
          <a:bodyPr anchor="t" rtlCol="false" tIns="0" lIns="0" bIns="0" rIns="0">
            <a:spAutoFit/>
          </a:bodyPr>
          <a:lstStyle/>
          <a:p>
            <a:pPr algn="ctr">
              <a:lnSpc>
                <a:spcPts val="4199"/>
              </a:lnSpc>
            </a:pPr>
            <a:r>
              <a:rPr lang="en-US" sz="2999">
                <a:solidFill>
                  <a:srgbClr val="FFFFFF"/>
                </a:solidFill>
                <a:latin typeface="Faustina Regular"/>
              </a:rPr>
              <a:t>là một tập hợp các vùng dữ liệu, có thể coi như một kho dữ liệu nhưng được thiết kế chưa tối ưu, giúp giảm tải kho dữ liệu truyền thống hiện có. Tuy có chi phí công nghệ thấp hơn, khả năng mở rộng tốt nhưng lại đòi hỏi chi phí CNTT lớn</a:t>
            </a:r>
          </a:p>
        </p:txBody>
      </p:sp>
      <p:sp>
        <p:nvSpPr>
          <p:cNvPr name="TextBox 19" id="19"/>
          <p:cNvSpPr txBox="true"/>
          <p:nvPr/>
        </p:nvSpPr>
        <p:spPr>
          <a:xfrm rot="0">
            <a:off x="12901635" y="3024398"/>
            <a:ext cx="3874708" cy="3638550"/>
          </a:xfrm>
          <a:prstGeom prst="rect">
            <a:avLst/>
          </a:prstGeom>
        </p:spPr>
        <p:txBody>
          <a:bodyPr anchor="t" rtlCol="false" tIns="0" lIns="0" bIns="0" rIns="0">
            <a:spAutoFit/>
          </a:bodyPr>
          <a:lstStyle/>
          <a:p>
            <a:pPr algn="ctr">
              <a:lnSpc>
                <a:spcPts val="4199"/>
              </a:lnSpc>
            </a:pPr>
            <a:r>
              <a:rPr lang="en-US" sz="2999">
                <a:solidFill>
                  <a:srgbClr val="FFFFFF"/>
                </a:solidFill>
                <a:latin typeface="Faustina Regular"/>
              </a:rPr>
              <a:t>mở rộng khả năng self-service dữ liệu và data-driven hỗ trợ ra quyết định dữ liệu, bất cứ nơi nào có thể, bất kể nó có có tải vào hệ thống Data Lake hay không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1753206">
            <a:off x="-1113304" y="4354356"/>
            <a:ext cx="25783492" cy="9586163"/>
          </a:xfrm>
          <a:prstGeom prst="rect">
            <a:avLst/>
          </a:prstGeom>
          <a:solidFill>
            <a:srgbClr val="FFFFFF">
              <a:alpha val="4706"/>
            </a:srgbClr>
          </a:solidFill>
        </p:spPr>
      </p:sp>
      <p:sp>
        <p:nvSpPr>
          <p:cNvPr name="AutoShape 3" id="3"/>
          <p:cNvSpPr/>
          <p:nvPr/>
        </p:nvSpPr>
        <p:spPr>
          <a:xfrm rot="2700000">
            <a:off x="15641497" y="-1243700"/>
            <a:ext cx="5293007" cy="2487400"/>
          </a:xfrm>
          <a:prstGeom prst="rect">
            <a:avLst/>
          </a:prstGeom>
          <a:solidFill>
            <a:srgbClr val="526C72"/>
          </a:solidFill>
        </p:spPr>
      </p:sp>
      <p:graphicFrame>
        <p:nvGraphicFramePr>
          <p:cNvPr name="Table 4" id="4"/>
          <p:cNvGraphicFramePr>
            <a:graphicFrameLocks noGrp="true"/>
          </p:cNvGraphicFramePr>
          <p:nvPr/>
        </p:nvGraphicFramePr>
        <p:xfrm>
          <a:off x="803276" y="2750789"/>
          <a:ext cx="11151149" cy="6597106"/>
        </p:xfrm>
        <a:graphic>
          <a:graphicData uri="http://schemas.openxmlformats.org/drawingml/2006/table">
            <a:tbl>
              <a:tblPr/>
              <a:tblGrid>
                <a:gridCol w="2768002"/>
                <a:gridCol w="8383147"/>
              </a:tblGrid>
              <a:tr h="959897">
                <a:tc>
                  <a:txBody>
                    <a:bodyPr anchor="t" rtlCol="false"/>
                    <a:lstStyle/>
                    <a:p>
                      <a:pPr algn="ctr">
                        <a:lnSpc>
                          <a:spcPts val="3188"/>
                        </a:lnSpc>
                        <a:defRPr/>
                      </a:pPr>
                      <a:r>
                        <a:rPr lang="en-US" sz="2277">
                          <a:solidFill>
                            <a:srgbClr val="FFFFFF"/>
                          </a:solidFill>
                          <a:latin typeface="Montserrat Extra-Bold"/>
                        </a:rPr>
                        <a:t>Khái niệm</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263F6B"/>
                    </a:solidFill>
                  </a:tcPr>
                </a:tc>
                <a:tc>
                  <a:txBody>
                    <a:bodyPr anchor="t" rtlCol="false"/>
                    <a:lstStyle/>
                    <a:p>
                      <a:pPr algn="ctr">
                        <a:lnSpc>
                          <a:spcPts val="3188"/>
                        </a:lnSpc>
                        <a:defRPr/>
                      </a:pPr>
                      <a:r>
                        <a:rPr lang="en-US" sz="2277">
                          <a:solidFill>
                            <a:srgbClr val="FFFFFF"/>
                          </a:solidFill>
                          <a:latin typeface="Montserrat Extra-Bold"/>
                        </a:rPr>
                        <a:t>Công dụng</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263F6B"/>
                    </a:solidFill>
                  </a:tcPr>
                </a:tc>
              </a:tr>
              <a:tr h="1284755">
                <a:tc>
                  <a:txBody>
                    <a:bodyPr anchor="t" rtlCol="false"/>
                    <a:lstStyle/>
                    <a:p>
                      <a:pPr algn="ctr">
                        <a:lnSpc>
                          <a:spcPts val="3079"/>
                        </a:lnSpc>
                        <a:defRPr/>
                      </a:pPr>
                      <a:r>
                        <a:rPr lang="en-US" sz="2199">
                          <a:solidFill>
                            <a:srgbClr val="000000"/>
                          </a:solidFill>
                          <a:latin typeface="Open Sans Light"/>
                        </a:rPr>
                        <a:t>Landing Zone</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FFF"/>
                    </a:solidFill>
                  </a:tcPr>
                </a:tc>
                <a:tc>
                  <a:txBody>
                    <a:bodyPr anchor="t" rtlCol="false"/>
                    <a:lstStyle/>
                    <a:p>
                      <a:pPr algn="l">
                        <a:lnSpc>
                          <a:spcPts val="3079"/>
                        </a:lnSpc>
                        <a:defRPr/>
                      </a:pPr>
                      <a:r>
                        <a:rPr lang="en-US" sz="2199">
                          <a:solidFill>
                            <a:srgbClr val="000000"/>
                          </a:solidFill>
                          <a:latin typeface="Open Sans Light"/>
                        </a:rPr>
                        <a:t>là nơi dữ liệu được đưa vào và xử lý, làm chuẩn với mục tiêu giống với hiện trạng ban đầu tối đa nhất.</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FFF"/>
                    </a:solidFill>
                  </a:tcPr>
                </a:tc>
              </a:tr>
              <a:tr h="959897">
                <a:tc>
                  <a:txBody>
                    <a:bodyPr anchor="t" rtlCol="false"/>
                    <a:lstStyle/>
                    <a:p>
                      <a:pPr algn="ctr">
                        <a:lnSpc>
                          <a:spcPts val="3079"/>
                        </a:lnSpc>
                        <a:defRPr/>
                      </a:pPr>
                      <a:r>
                        <a:rPr lang="en-US" sz="2199">
                          <a:solidFill>
                            <a:srgbClr val="000000"/>
                          </a:solidFill>
                          <a:latin typeface="Open Sans Light"/>
                        </a:rPr>
                        <a:t>Gold Zone</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FFF"/>
                    </a:solidFill>
                  </a:tcPr>
                </a:tc>
                <a:tc>
                  <a:txBody>
                    <a:bodyPr anchor="t" rtlCol="false"/>
                    <a:lstStyle/>
                    <a:p>
                      <a:pPr algn="l">
                        <a:lnSpc>
                          <a:spcPts val="3079"/>
                        </a:lnSpc>
                        <a:defRPr/>
                      </a:pPr>
                      <a:r>
                        <a:rPr lang="en-US" sz="2199">
                          <a:solidFill>
                            <a:srgbClr val="000000"/>
                          </a:solidFill>
                          <a:latin typeface="Open Sans Light"/>
                        </a:rPr>
                        <a:t>là nơi lưu trữ dữ liệu đã được xử lý, tổng hợp sạch sẽ.</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FFF"/>
                    </a:solidFill>
                  </a:tcPr>
                </a:tc>
              </a:tr>
              <a:tr h="2107802">
                <a:tc>
                  <a:txBody>
                    <a:bodyPr anchor="t" rtlCol="false"/>
                    <a:lstStyle/>
                    <a:p>
                      <a:pPr algn="ctr">
                        <a:lnSpc>
                          <a:spcPts val="3079"/>
                        </a:lnSpc>
                        <a:defRPr/>
                      </a:pPr>
                      <a:r>
                        <a:rPr lang="en-US" sz="2199">
                          <a:solidFill>
                            <a:srgbClr val="000000"/>
                          </a:solidFill>
                          <a:latin typeface="Open Sans Light"/>
                        </a:rPr>
                        <a:t>Work Zone</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FFF"/>
                    </a:solidFill>
                  </a:tcPr>
                </a:tc>
                <a:tc>
                  <a:txBody>
                    <a:bodyPr anchor="t" rtlCol="false"/>
                    <a:lstStyle/>
                    <a:p>
                      <a:pPr algn="l">
                        <a:lnSpc>
                          <a:spcPts val="3079"/>
                        </a:lnSpc>
                        <a:defRPr/>
                      </a:pPr>
                      <a:r>
                        <a:rPr lang="en-US" sz="2199">
                          <a:solidFill>
                            <a:srgbClr val="000000"/>
                          </a:solidFill>
                          <a:latin typeface="Open Sans Light"/>
                        </a:rPr>
                        <a:t>là nơi có nhiều nhân sự phát triển, phân tích, khai phá làm việc và được tổ chức theo nhu cầu của người dùng, theo dự án hoặc theo chủ đề, khi hoàn thành sản phẩm triển khai, dữ liệu sẽ được chuyển lên Gold Zone.</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FFF"/>
                    </a:solidFill>
                  </a:tcPr>
                </a:tc>
              </a:tr>
              <a:tr h="1284755">
                <a:tc>
                  <a:txBody>
                    <a:bodyPr anchor="t" rtlCol="false"/>
                    <a:lstStyle/>
                    <a:p>
                      <a:pPr algn="ctr">
                        <a:lnSpc>
                          <a:spcPts val="3079"/>
                        </a:lnSpc>
                        <a:defRPr/>
                      </a:pPr>
                      <a:r>
                        <a:rPr lang="en-US" sz="2199">
                          <a:solidFill>
                            <a:srgbClr val="000000"/>
                          </a:solidFill>
                          <a:latin typeface="Open Sans Light"/>
                        </a:rPr>
                        <a:t>Sensitive Zone</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FFF"/>
                    </a:solidFill>
                  </a:tcPr>
                </a:tc>
                <a:tc>
                  <a:txBody>
                    <a:bodyPr anchor="t" rtlCol="false"/>
                    <a:lstStyle/>
                    <a:p>
                      <a:pPr algn="l">
                        <a:lnSpc>
                          <a:spcPts val="3079"/>
                        </a:lnSpc>
                        <a:defRPr/>
                      </a:pPr>
                      <a:r>
                        <a:rPr lang="en-US" sz="2199">
                          <a:solidFill>
                            <a:srgbClr val="000000"/>
                          </a:solidFill>
                          <a:latin typeface="Open Sans Light"/>
                        </a:rPr>
                        <a:t>là nơi chứa dữ liệu nhạy cảm, dữ liệu mã hóa phục vụ để trao đổi với các hệ thống ngoài Data Lake.</a:t>
                      </a:r>
                      <a:endParaRPr lang="en-US" sz="1100"/>
                    </a:p>
                  </a:txBody>
                  <a:tcPr marL="195896" marR="195896" marT="195896" marB="195896" anchor="ctr">
                    <a:lnL cmpd="sng" algn="ctr" cap="flat" w="0">
                      <a:solidFill>
                        <a:srgbClr val="FFD699"/>
                      </a:solidFill>
                      <a:prstDash val="solid"/>
                      <a:round/>
                      <a:headEnd type="none" w="med" len="med"/>
                      <a:tailEnd type="none" w="med" len="med"/>
                    </a:lnL>
                    <a:lnR cmpd="sng" algn="ctr" cap="flat" w="0">
                      <a:solidFill>
                        <a:srgbClr val="FFD699"/>
                      </a:solidFill>
                      <a:prstDash val="solid"/>
                      <a:round/>
                      <a:headEnd type="none" w="med" len="med"/>
                      <a:tailEnd type="none" w="med" len="med"/>
                    </a:lnR>
                    <a:lnT cmpd="sng" algn="ctr" cap="flat" w="0">
                      <a:solidFill>
                        <a:srgbClr val="FFD699"/>
                      </a:solidFill>
                      <a:prstDash val="solid"/>
                      <a:round/>
                      <a:headEnd type="none" w="med" len="med"/>
                      <a:tailEnd type="none" w="med" len="med"/>
                    </a:lnT>
                    <a:lnB cmpd="sng" algn="ctr" cap="flat" w="0">
                      <a:solidFill>
                        <a:srgbClr val="FFD699"/>
                      </a:solidFill>
                      <a:prstDash val="solid"/>
                      <a:round/>
                      <a:headEnd type="none" w="med" len="med"/>
                      <a:tailEnd type="none" w="med" len="med"/>
                    </a:lnB>
                    <a:solidFill>
                      <a:srgbClr val="FFFFFF"/>
                    </a:solidFill>
                  </a:tcPr>
                </a:tc>
              </a:tr>
            </a:tbl>
          </a:graphicData>
        </a:graphic>
      </p:graphicFrame>
      <p:sp>
        <p:nvSpPr>
          <p:cNvPr name="AutoShape 5" id="5"/>
          <p:cNvSpPr/>
          <p:nvPr/>
        </p:nvSpPr>
        <p:spPr>
          <a:xfrm rot="2700000">
            <a:off x="-2646503" y="9043300"/>
            <a:ext cx="5293007" cy="2487400"/>
          </a:xfrm>
          <a:prstGeom prst="rect">
            <a:avLst/>
          </a:prstGeom>
          <a:solidFill>
            <a:srgbClr val="526C72"/>
          </a:solidFill>
        </p:spPr>
      </p:sp>
      <p:pic>
        <p:nvPicPr>
          <p:cNvPr name="Picture 6" id="6"/>
          <p:cNvPicPr>
            <a:picLocks noChangeAspect="true"/>
          </p:cNvPicPr>
          <p:nvPr/>
        </p:nvPicPr>
        <p:blipFill>
          <a:blip r:embed="rId2"/>
          <a:srcRect l="1115" t="0" r="1115" b="1115"/>
          <a:stretch>
            <a:fillRect/>
          </a:stretch>
        </p:blipFill>
        <p:spPr>
          <a:xfrm flipH="false" flipV="false" rot="0">
            <a:off x="12486237" y="2750789"/>
            <a:ext cx="5625444" cy="2744518"/>
          </a:xfrm>
          <a:prstGeom prst="rect">
            <a:avLst/>
          </a:prstGeom>
        </p:spPr>
      </p:pic>
      <p:sp>
        <p:nvSpPr>
          <p:cNvPr name="TextBox 7" id="7"/>
          <p:cNvSpPr txBox="true"/>
          <p:nvPr/>
        </p:nvSpPr>
        <p:spPr>
          <a:xfrm rot="0">
            <a:off x="803276" y="478023"/>
            <a:ext cx="8886060" cy="1937389"/>
          </a:xfrm>
          <a:prstGeom prst="rect">
            <a:avLst/>
          </a:prstGeom>
        </p:spPr>
        <p:txBody>
          <a:bodyPr anchor="t" rtlCol="false" tIns="0" lIns="0" bIns="0" rIns="0">
            <a:spAutoFit/>
          </a:bodyPr>
          <a:lstStyle/>
          <a:p>
            <a:pPr>
              <a:lnSpc>
                <a:spcPts val="7483"/>
              </a:lnSpc>
            </a:pPr>
            <a:r>
              <a:rPr lang="en-US" sz="7636" spc="-450">
                <a:solidFill>
                  <a:srgbClr val="323433"/>
                </a:solidFill>
                <a:latin typeface="Montserrat Extra-Bold Italics"/>
              </a:rPr>
              <a:t>CÁCH THIẾT KẾ LƯU TRỮ</a:t>
            </a:r>
          </a:p>
        </p:txBody>
      </p:sp>
      <p:pic>
        <p:nvPicPr>
          <p:cNvPr name="Picture 8" id="8"/>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7009592" y="7181726"/>
            <a:ext cx="2556816" cy="2575547"/>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2700000">
            <a:off x="15641497" y="-1243700"/>
            <a:ext cx="5293007" cy="2487400"/>
          </a:xfrm>
          <a:prstGeom prst="rect">
            <a:avLst/>
          </a:prstGeom>
          <a:solidFill>
            <a:srgbClr val="526C72"/>
          </a:solidFill>
        </p:spPr>
      </p:sp>
      <p:sp>
        <p:nvSpPr>
          <p:cNvPr name="AutoShape 3" id="3"/>
          <p:cNvSpPr/>
          <p:nvPr/>
        </p:nvSpPr>
        <p:spPr>
          <a:xfrm rot="2700000">
            <a:off x="-2646503" y="9043300"/>
            <a:ext cx="5293007" cy="2487400"/>
          </a:xfrm>
          <a:prstGeom prst="rect">
            <a:avLst/>
          </a:prstGeom>
          <a:solidFill>
            <a:srgbClr val="526C72"/>
          </a:solidFill>
        </p:spPr>
      </p:sp>
      <p:sp>
        <p:nvSpPr>
          <p:cNvPr name="TextBox 4" id="4"/>
          <p:cNvSpPr txBox="true"/>
          <p:nvPr/>
        </p:nvSpPr>
        <p:spPr>
          <a:xfrm rot="0">
            <a:off x="803276" y="478023"/>
            <a:ext cx="9822855" cy="1937389"/>
          </a:xfrm>
          <a:prstGeom prst="rect">
            <a:avLst/>
          </a:prstGeom>
        </p:spPr>
        <p:txBody>
          <a:bodyPr anchor="t" rtlCol="false" tIns="0" lIns="0" bIns="0" rIns="0">
            <a:spAutoFit/>
          </a:bodyPr>
          <a:lstStyle/>
          <a:p>
            <a:pPr>
              <a:lnSpc>
                <a:spcPts val="7483"/>
              </a:lnSpc>
            </a:pPr>
            <a:r>
              <a:rPr lang="en-US" sz="7636" spc="-450">
                <a:solidFill>
                  <a:srgbClr val="323433"/>
                </a:solidFill>
                <a:latin typeface="Montserrat Extra-Bold Italics"/>
              </a:rPr>
              <a:t>CÁCH THIẾT KẾ </a:t>
            </a:r>
          </a:p>
          <a:p>
            <a:pPr>
              <a:lnSpc>
                <a:spcPts val="7483"/>
              </a:lnSpc>
            </a:pPr>
            <a:r>
              <a:rPr lang="en-US" sz="7636" spc="-450">
                <a:solidFill>
                  <a:srgbClr val="323433"/>
                </a:solidFill>
                <a:latin typeface="Montserrat Extra-Bold Italics"/>
              </a:rPr>
              <a:t>KIẾN TRÚC HẠ TẦNG</a:t>
            </a:r>
          </a:p>
        </p:txBody>
      </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009592" y="7181726"/>
            <a:ext cx="2556816" cy="2575547"/>
          </a:xfrm>
          <a:prstGeom prst="rect">
            <a:avLst/>
          </a:prstGeom>
        </p:spPr>
      </p:pic>
      <p:sp>
        <p:nvSpPr>
          <p:cNvPr name="TextBox 6" id="6"/>
          <p:cNvSpPr txBox="true"/>
          <p:nvPr/>
        </p:nvSpPr>
        <p:spPr>
          <a:xfrm rot="0">
            <a:off x="1028700" y="3090352"/>
            <a:ext cx="10544171" cy="4326254"/>
          </a:xfrm>
          <a:prstGeom prst="rect">
            <a:avLst/>
          </a:prstGeom>
        </p:spPr>
        <p:txBody>
          <a:bodyPr anchor="t" rtlCol="false" tIns="0" lIns="0" bIns="0" rIns="0">
            <a:spAutoFit/>
          </a:bodyPr>
          <a:lstStyle/>
          <a:p>
            <a:pPr algn="just" marL="474981" indent="-237491" lvl="1">
              <a:lnSpc>
                <a:spcPts val="4950"/>
              </a:lnSpc>
              <a:buFont typeface="Arial"/>
              <a:buChar char="•"/>
            </a:pPr>
            <a:r>
              <a:rPr lang="en-US" sz="2200" spc="44">
                <a:solidFill>
                  <a:srgbClr val="000000"/>
                </a:solidFill>
                <a:latin typeface="Montserrat"/>
              </a:rPr>
              <a:t>Triển khai cơ sở hạ tầng cho lưu trữ (Hadoop là một lựa chọn không tồi)</a:t>
            </a:r>
          </a:p>
          <a:p>
            <a:pPr algn="just" marL="474981" indent="-237491" lvl="1">
              <a:lnSpc>
                <a:spcPts val="4950"/>
              </a:lnSpc>
              <a:buFont typeface="Arial"/>
              <a:buChar char="•"/>
            </a:pPr>
            <a:r>
              <a:rPr lang="en-US" sz="2200" spc="44">
                <a:solidFill>
                  <a:srgbClr val="000000"/>
                </a:solidFill>
                <a:latin typeface="Montserrat"/>
              </a:rPr>
              <a:t>Tổ chức Data Lake (tạo các Zone để phân vùng cho các người dùng, dữ liệu khác nhau).</a:t>
            </a:r>
          </a:p>
          <a:p>
            <a:pPr algn="just" marL="474981" indent="-237491" lvl="1">
              <a:lnSpc>
                <a:spcPts val="4950"/>
              </a:lnSpc>
              <a:buFont typeface="Arial"/>
              <a:buChar char="•"/>
            </a:pPr>
            <a:r>
              <a:rPr lang="en-US" sz="2200" spc="44">
                <a:solidFill>
                  <a:srgbClr val="000000"/>
                </a:solidFill>
                <a:latin typeface="Montserrat"/>
              </a:rPr>
              <a:t>Thiết lập Self-service (tạo các danh mục quản lý dữ liệu, thiết lập queyefn và cung cấp các công cụ khai thác, phân tích dữ liệu).</a:t>
            </a:r>
          </a:p>
          <a:p>
            <a:pPr algn="just" marL="474981" indent="-237491" lvl="1">
              <a:lnSpc>
                <a:spcPts val="4950"/>
              </a:lnSpc>
              <a:buFont typeface="Arial"/>
              <a:buChar char="•"/>
            </a:pPr>
            <a:r>
              <a:rPr lang="en-US" sz="2200" spc="44">
                <a:solidFill>
                  <a:srgbClr val="000000"/>
                </a:solidFill>
                <a:latin typeface="Montserrat"/>
              </a:rPr>
              <a:t>Vận hành và cung cấp Data Lake cho người dùng</a:t>
            </a:r>
          </a:p>
        </p:txBody>
      </p:sp>
      <p:sp>
        <p:nvSpPr>
          <p:cNvPr name="AutoShape 7" id="7"/>
          <p:cNvSpPr/>
          <p:nvPr/>
        </p:nvSpPr>
        <p:spPr>
          <a:xfrm rot="-2655355">
            <a:off x="16092746" y="2726977"/>
            <a:ext cx="1833692" cy="0"/>
          </a:xfrm>
          <a:prstGeom prst="line">
            <a:avLst/>
          </a:prstGeom>
          <a:ln cap="rnd" w="47625">
            <a:solidFill>
              <a:srgbClr val="263F6B"/>
            </a:solidFill>
            <a:prstDash val="solid"/>
            <a:headEnd type="oval" len="lg" w="lg"/>
            <a:tailEnd type="oval" len="lg" w="lg"/>
          </a:ln>
        </p:spPr>
      </p:sp>
      <p:sp>
        <p:nvSpPr>
          <p:cNvPr name="AutoShape 8" id="8"/>
          <p:cNvSpPr/>
          <p:nvPr/>
        </p:nvSpPr>
        <p:spPr>
          <a:xfrm rot="-8409721">
            <a:off x="14620365" y="8445687"/>
            <a:ext cx="1833692" cy="0"/>
          </a:xfrm>
          <a:prstGeom prst="line">
            <a:avLst/>
          </a:prstGeom>
          <a:ln cap="rnd" w="47625">
            <a:solidFill>
              <a:srgbClr val="263F6B"/>
            </a:solidFill>
            <a:prstDash val="solid"/>
            <a:headEnd type="oval" len="lg" w="lg"/>
            <a:tailEnd type="oval" len="lg" w="lg"/>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1753206">
            <a:off x="-1113304" y="4354356"/>
            <a:ext cx="25783492" cy="9586163"/>
          </a:xfrm>
          <a:prstGeom prst="rect">
            <a:avLst/>
          </a:prstGeom>
          <a:solidFill>
            <a:srgbClr val="545454">
              <a:alpha val="4706"/>
            </a:srgbClr>
          </a:solidFill>
        </p:spPr>
      </p:sp>
      <p:pic>
        <p:nvPicPr>
          <p:cNvPr name="Picture 3" id="3"/>
          <p:cNvPicPr>
            <a:picLocks noChangeAspect="true"/>
          </p:cNvPicPr>
          <p:nvPr/>
        </p:nvPicPr>
        <p:blipFill>
          <a:blip r:embed="rId2">
            <a:alphaModFix amt="1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true" flipV="false" rot="0">
            <a:off x="6305562" y="-995510"/>
            <a:ext cx="12278020" cy="12278020"/>
          </a:xfrm>
          <a:prstGeom prst="rect">
            <a:avLst/>
          </a:prstGeom>
        </p:spPr>
      </p:pic>
      <p:sp>
        <p:nvSpPr>
          <p:cNvPr name="AutoShape 4" id="4"/>
          <p:cNvSpPr/>
          <p:nvPr/>
        </p:nvSpPr>
        <p:spPr>
          <a:xfrm rot="0">
            <a:off x="1028700" y="2406650"/>
            <a:ext cx="16230600" cy="7599319"/>
          </a:xfrm>
          <a:prstGeom prst="rect">
            <a:avLst/>
          </a:prstGeom>
          <a:solidFill>
            <a:srgbClr val="213559"/>
          </a:solidFill>
        </p:spPr>
      </p:sp>
      <p:grpSp>
        <p:nvGrpSpPr>
          <p:cNvPr name="Group 5" id="5"/>
          <p:cNvGrpSpPr>
            <a:grpSpLocks noChangeAspect="true"/>
          </p:cNvGrpSpPr>
          <p:nvPr/>
        </p:nvGrpSpPr>
        <p:grpSpPr>
          <a:xfrm rot="0">
            <a:off x="10341039" y="-203728"/>
            <a:ext cx="8944351" cy="10694456"/>
            <a:chOff x="0" y="0"/>
            <a:chExt cx="8603361" cy="10286746"/>
          </a:xfrm>
        </p:grpSpPr>
        <p:sp>
          <p:nvSpPr>
            <p:cNvPr name="Freeform 6" id="6"/>
            <p:cNvSpPr/>
            <p:nvPr/>
          </p:nvSpPr>
          <p:spPr>
            <a:xfrm>
              <a:off x="-2794" y="-128"/>
              <a:ext cx="8606155" cy="10286874"/>
            </a:xfrm>
            <a:custGeom>
              <a:avLst/>
              <a:gdLst/>
              <a:ahLst/>
              <a:cxnLst/>
              <a:rect r="r" b="b" t="t" l="l"/>
              <a:pathLst>
                <a:path h="10286874" w="8606155">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28801" r="-50549" t="0" b="0"/>
              </a:stretch>
            </a:blipFill>
          </p:spPr>
        </p:sp>
      </p:grpSp>
      <p:sp>
        <p:nvSpPr>
          <p:cNvPr name="TextBox 7" id="7"/>
          <p:cNvSpPr txBox="true"/>
          <p:nvPr/>
        </p:nvSpPr>
        <p:spPr>
          <a:xfrm rot="0">
            <a:off x="1028700" y="930320"/>
            <a:ext cx="9776844" cy="1273175"/>
          </a:xfrm>
          <a:prstGeom prst="rect">
            <a:avLst/>
          </a:prstGeom>
        </p:spPr>
        <p:txBody>
          <a:bodyPr anchor="t" rtlCol="false" tIns="0" lIns="0" bIns="0" rIns="0">
            <a:spAutoFit/>
          </a:bodyPr>
          <a:lstStyle/>
          <a:p>
            <a:pPr>
              <a:lnSpc>
                <a:spcPts val="4900"/>
              </a:lnSpc>
            </a:pPr>
            <a:r>
              <a:rPr lang="en-US" sz="5000" spc="-295">
                <a:solidFill>
                  <a:srgbClr val="263F6B"/>
                </a:solidFill>
                <a:latin typeface="Montserrat Extra-Bold Italics"/>
              </a:rPr>
              <a:t>SỰ KHÁC BIỆT CỦA DATA LAKE VỚI CÁC CÔNG NGHỆ CŨ</a:t>
            </a:r>
          </a:p>
        </p:txBody>
      </p:sp>
      <p:sp>
        <p:nvSpPr>
          <p:cNvPr name="TextBox 8" id="8"/>
          <p:cNvSpPr txBox="true"/>
          <p:nvPr/>
        </p:nvSpPr>
        <p:spPr>
          <a:xfrm rot="0">
            <a:off x="1232927" y="2676345"/>
            <a:ext cx="9368390" cy="6840854"/>
          </a:xfrm>
          <a:prstGeom prst="rect">
            <a:avLst/>
          </a:prstGeom>
        </p:spPr>
        <p:txBody>
          <a:bodyPr anchor="t" rtlCol="false" tIns="0" lIns="0" bIns="0" rIns="0">
            <a:spAutoFit/>
          </a:bodyPr>
          <a:lstStyle/>
          <a:p>
            <a:pPr algn="just" marL="474981" indent="-237491" lvl="1">
              <a:lnSpc>
                <a:spcPts val="4950"/>
              </a:lnSpc>
              <a:buFont typeface="Arial"/>
              <a:buChar char="•"/>
            </a:pPr>
            <a:r>
              <a:rPr lang="en-US" sz="2200" spc="44">
                <a:solidFill>
                  <a:srgbClr val="FFFFFF"/>
                </a:solidFill>
                <a:latin typeface="Montserrat"/>
              </a:rPr>
              <a:t>chứa tất cả dữ liệu thô và dữ liệu chưa qua xử lý và cho phép phân tích sâu hơn</a:t>
            </a:r>
          </a:p>
          <a:p>
            <a:pPr algn="just" marL="474981" indent="-237491" lvl="1">
              <a:lnSpc>
                <a:spcPts val="4950"/>
              </a:lnSpc>
              <a:buFont typeface="Arial"/>
              <a:buChar char="•"/>
            </a:pPr>
            <a:r>
              <a:rPr lang="en-US" sz="2200" spc="44">
                <a:solidFill>
                  <a:srgbClr val="FFFFFF"/>
                </a:solidFill>
                <a:latin typeface="Montserrat"/>
              </a:rPr>
              <a:t>lưu trữ nhiều dữ liệu phi truyền thống hơn, khó định lượng và khó đo lường hơ</a:t>
            </a:r>
          </a:p>
          <a:p>
            <a:pPr algn="just" marL="474981" indent="-237491" lvl="1">
              <a:lnSpc>
                <a:spcPts val="4950"/>
              </a:lnSpc>
              <a:buFont typeface="Arial"/>
              <a:buChar char="•"/>
            </a:pPr>
            <a:r>
              <a:rPr lang="en-US" sz="2200" spc="44">
                <a:solidFill>
                  <a:srgbClr val="FFFFFF"/>
                </a:solidFill>
                <a:latin typeface="Montserrat"/>
              </a:rPr>
              <a:t>không phân biệt dữ liệu mà nó lưu trữ mọi mức độ liên quan của dữ liệu</a:t>
            </a:r>
          </a:p>
          <a:p>
            <a:pPr algn="just" marL="474981" indent="-237491" lvl="1">
              <a:lnSpc>
                <a:spcPts val="4950"/>
              </a:lnSpc>
              <a:buFont typeface="Arial"/>
              <a:buChar char="•"/>
            </a:pPr>
            <a:r>
              <a:rPr lang="en-US" sz="2200" spc="44">
                <a:solidFill>
                  <a:srgbClr val="FFFFFF"/>
                </a:solidFill>
                <a:latin typeface="Montserrat"/>
              </a:rPr>
              <a:t>duy trì dữ liệu ở trạng thái thô và chưa qua xử lý, cho phép mọi người có quyền truy cập bất kể có bất kỳ sự thay đổi nào.</a:t>
            </a:r>
          </a:p>
          <a:p>
            <a:pPr algn="just" marL="474981" indent="-237491" lvl="1">
              <a:lnSpc>
                <a:spcPts val="4950"/>
              </a:lnSpc>
              <a:buFont typeface="Arial"/>
              <a:buChar char="•"/>
            </a:pPr>
            <a:r>
              <a:rPr lang="en-US" sz="2200" spc="44">
                <a:solidFill>
                  <a:srgbClr val="FFFFFF"/>
                </a:solidFill>
                <a:latin typeface="Montserrat"/>
              </a:rPr>
              <a:t>có thời gian lưu trữ dữ liệu không giới hạn. Vì chúng chỉ lưu trữ dữ liệu thô</a:t>
            </a:r>
          </a:p>
        </p:txBody>
      </p:sp>
      <p:pic>
        <p:nvPicPr>
          <p:cNvPr name="Picture 9" id="9"/>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5476242" y="8956802"/>
            <a:ext cx="1783058" cy="295015"/>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2700000">
            <a:off x="15641497" y="-1243700"/>
            <a:ext cx="5293007" cy="2487400"/>
          </a:xfrm>
          <a:prstGeom prst="rect">
            <a:avLst/>
          </a:prstGeom>
          <a:solidFill>
            <a:srgbClr val="526C72"/>
          </a:solidFill>
        </p:spPr>
      </p:sp>
      <p:sp>
        <p:nvSpPr>
          <p:cNvPr name="AutoShape 3" id="3"/>
          <p:cNvSpPr/>
          <p:nvPr/>
        </p:nvSpPr>
        <p:spPr>
          <a:xfrm rot="2700000">
            <a:off x="-2646503" y="9043300"/>
            <a:ext cx="5293007" cy="2487400"/>
          </a:xfrm>
          <a:prstGeom prst="rect">
            <a:avLst/>
          </a:prstGeom>
          <a:solidFill>
            <a:srgbClr val="526C72"/>
          </a:solidFill>
        </p:spPr>
      </p:sp>
      <p:pic>
        <p:nvPicPr>
          <p:cNvPr name="Picture 4" id="4"/>
          <p:cNvPicPr>
            <a:picLocks noChangeAspect="true"/>
          </p:cNvPicPr>
          <p:nvPr/>
        </p:nvPicPr>
        <p:blipFill>
          <a:blip r:embed="rId2"/>
          <a:srcRect l="0" t="0" r="0" b="0"/>
          <a:stretch>
            <a:fillRect/>
          </a:stretch>
        </p:blipFill>
        <p:spPr>
          <a:xfrm flipH="false" flipV="false" rot="0">
            <a:off x="11712883" y="1830353"/>
            <a:ext cx="2508534" cy="2748784"/>
          </a:xfrm>
          <a:prstGeom prst="rect">
            <a:avLst/>
          </a:prstGeom>
        </p:spPr>
      </p:pic>
      <p:pic>
        <p:nvPicPr>
          <p:cNvPr name="Picture 5" id="5"/>
          <p:cNvPicPr>
            <a:picLocks noChangeAspect="true"/>
          </p:cNvPicPr>
          <p:nvPr/>
        </p:nvPicPr>
        <p:blipFill>
          <a:blip r:embed="rId3"/>
          <a:srcRect l="0" t="1182" r="0" b="1182"/>
          <a:stretch>
            <a:fillRect/>
          </a:stretch>
        </p:blipFill>
        <p:spPr>
          <a:xfrm flipH="false" flipV="false" rot="0">
            <a:off x="12325481" y="6839832"/>
            <a:ext cx="4601978" cy="2332699"/>
          </a:xfrm>
          <a:prstGeom prst="rect">
            <a:avLst/>
          </a:prstGeom>
        </p:spPr>
      </p:pic>
      <p:pic>
        <p:nvPicPr>
          <p:cNvPr name="Picture 6" id="6"/>
          <p:cNvPicPr>
            <a:picLocks noChangeAspect="true"/>
          </p:cNvPicPr>
          <p:nvPr/>
        </p:nvPicPr>
        <p:blipFill>
          <a:blip r:embed="rId4"/>
          <a:srcRect l="0" t="0" r="0" b="0"/>
          <a:stretch>
            <a:fillRect/>
          </a:stretch>
        </p:blipFill>
        <p:spPr>
          <a:xfrm flipH="false" flipV="false" rot="0">
            <a:off x="6616015" y="5587713"/>
            <a:ext cx="4460730" cy="2418468"/>
          </a:xfrm>
          <a:prstGeom prst="rect">
            <a:avLst/>
          </a:prstGeom>
        </p:spPr>
      </p:pic>
      <p:sp>
        <p:nvSpPr>
          <p:cNvPr name="TextBox 7" id="7"/>
          <p:cNvSpPr txBox="true"/>
          <p:nvPr/>
        </p:nvSpPr>
        <p:spPr>
          <a:xfrm rot="0">
            <a:off x="803276" y="478023"/>
            <a:ext cx="8620221" cy="994414"/>
          </a:xfrm>
          <a:prstGeom prst="rect">
            <a:avLst/>
          </a:prstGeom>
        </p:spPr>
        <p:txBody>
          <a:bodyPr anchor="t" rtlCol="false" tIns="0" lIns="0" bIns="0" rIns="0">
            <a:spAutoFit/>
          </a:bodyPr>
          <a:lstStyle/>
          <a:p>
            <a:pPr>
              <a:lnSpc>
                <a:spcPts val="7483"/>
              </a:lnSpc>
            </a:pPr>
            <a:r>
              <a:rPr lang="en-US" sz="7636" spc="-450">
                <a:solidFill>
                  <a:srgbClr val="323433"/>
                </a:solidFill>
                <a:latin typeface="Montserrat Extra-Bold Italics"/>
              </a:rPr>
              <a:t>CƠ SỞ LÝ THUYẾT</a:t>
            </a:r>
          </a:p>
        </p:txBody>
      </p:sp>
      <p:sp>
        <p:nvSpPr>
          <p:cNvPr name="TextBox 8" id="8"/>
          <p:cNvSpPr txBox="true"/>
          <p:nvPr/>
        </p:nvSpPr>
        <p:spPr>
          <a:xfrm rot="0">
            <a:off x="1028700" y="1936682"/>
            <a:ext cx="9368390" cy="619125"/>
          </a:xfrm>
          <a:prstGeom prst="rect">
            <a:avLst/>
          </a:prstGeom>
        </p:spPr>
        <p:txBody>
          <a:bodyPr anchor="t" rtlCol="false" tIns="0" lIns="0" bIns="0" rIns="0">
            <a:spAutoFit/>
          </a:bodyPr>
          <a:lstStyle/>
          <a:p>
            <a:pPr algn="just">
              <a:lnSpc>
                <a:spcPts val="5624"/>
              </a:lnSpc>
            </a:pPr>
            <a:r>
              <a:rPr lang="en-US" sz="2499" spc="49">
                <a:solidFill>
                  <a:srgbClr val="000000"/>
                </a:solidFill>
                <a:latin typeface="Montserrat Bold"/>
              </a:rPr>
              <a:t>Các phần mềm sử dụng:</a:t>
            </a:r>
          </a:p>
        </p:txBody>
      </p:sp>
      <p:sp>
        <p:nvSpPr>
          <p:cNvPr name="TextBox 9" id="9"/>
          <p:cNvSpPr txBox="true"/>
          <p:nvPr/>
        </p:nvSpPr>
        <p:spPr>
          <a:xfrm rot="0">
            <a:off x="1028700" y="2531714"/>
            <a:ext cx="9368390" cy="2440304"/>
          </a:xfrm>
          <a:prstGeom prst="rect">
            <a:avLst/>
          </a:prstGeom>
        </p:spPr>
        <p:txBody>
          <a:bodyPr anchor="t" rtlCol="false" tIns="0" lIns="0" bIns="0" rIns="0">
            <a:spAutoFit/>
          </a:bodyPr>
          <a:lstStyle/>
          <a:p>
            <a:pPr algn="just" marL="474981" indent="-237491" lvl="1">
              <a:lnSpc>
                <a:spcPts val="4950"/>
              </a:lnSpc>
              <a:buFont typeface="Arial"/>
              <a:buChar char="•"/>
            </a:pPr>
            <a:r>
              <a:rPr lang="en-US" sz="2200" spc="44">
                <a:solidFill>
                  <a:srgbClr val="000000"/>
                </a:solidFill>
                <a:latin typeface="Montserrat"/>
              </a:rPr>
              <a:t>Python</a:t>
            </a:r>
          </a:p>
          <a:p>
            <a:pPr algn="just" marL="474981" indent="-237491" lvl="1">
              <a:lnSpc>
                <a:spcPts val="4950"/>
              </a:lnSpc>
              <a:buFont typeface="Arial"/>
              <a:buChar char="•"/>
            </a:pPr>
            <a:r>
              <a:rPr lang="en-US" sz="2200" spc="44">
                <a:solidFill>
                  <a:srgbClr val="000000"/>
                </a:solidFill>
                <a:latin typeface="Montserrat"/>
              </a:rPr>
              <a:t>SQL server</a:t>
            </a:r>
          </a:p>
          <a:p>
            <a:pPr algn="just" marL="474981" indent="-237491" lvl="1">
              <a:lnSpc>
                <a:spcPts val="4950"/>
              </a:lnSpc>
              <a:buFont typeface="Arial"/>
              <a:buChar char="•"/>
            </a:pPr>
            <a:r>
              <a:rPr lang="en-US" sz="2200" spc="44">
                <a:solidFill>
                  <a:srgbClr val="000000"/>
                </a:solidFill>
                <a:latin typeface="Montserrat"/>
              </a:rPr>
              <a:t>Apache Spark</a:t>
            </a:r>
          </a:p>
          <a:p>
            <a:pPr algn="just" marL="474981" indent="-237491" lvl="1">
              <a:lnSpc>
                <a:spcPts val="4950"/>
              </a:lnSpc>
              <a:buFont typeface="Arial"/>
              <a:buChar char="•"/>
            </a:pPr>
            <a:r>
              <a:rPr lang="en-US" sz="2200" spc="44">
                <a:solidFill>
                  <a:srgbClr val="000000"/>
                </a:solidFill>
                <a:latin typeface="Montserrat"/>
              </a:rPr>
              <a:t>Delta Lake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DAFXLJQBuEo</dc:identifier>
  <dcterms:modified xsi:type="dcterms:W3CDTF">2011-08-01T06:04:30Z</dcterms:modified>
  <cp:revision>1</cp:revision>
  <dc:title>Data lakehouse</dc:title>
</cp:coreProperties>
</file>

<file path=docProps/thumbnail.jpeg>
</file>